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5"/>
  </p:sldMasterIdLst>
  <p:notesMasterIdLst>
    <p:notesMasterId r:id="rId26"/>
  </p:notesMasterIdLst>
  <p:sldIdLst>
    <p:sldId id="258" r:id="rId6"/>
    <p:sldId id="271" r:id="rId7"/>
    <p:sldId id="261" r:id="rId8"/>
    <p:sldId id="264" r:id="rId9"/>
    <p:sldId id="267" r:id="rId10"/>
    <p:sldId id="265" r:id="rId11"/>
    <p:sldId id="268" r:id="rId12"/>
    <p:sldId id="266" r:id="rId13"/>
    <p:sldId id="269" r:id="rId14"/>
    <p:sldId id="273" r:id="rId15"/>
    <p:sldId id="270" r:id="rId16"/>
    <p:sldId id="281" r:id="rId17"/>
    <p:sldId id="259" r:id="rId18"/>
    <p:sldId id="277" r:id="rId19"/>
    <p:sldId id="274" r:id="rId20"/>
    <p:sldId id="276" r:id="rId21"/>
    <p:sldId id="279" r:id="rId22"/>
    <p:sldId id="275" r:id="rId23"/>
    <p:sldId id="280" r:id="rId24"/>
    <p:sldId id="278" r:id="rId25"/>
  </p:sldIdLst>
  <p:sldSz cx="15544800" cy="100584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ton, Cindy" initials="JC" lastIdx="2" clrIdx="0">
    <p:extLst>
      <p:ext uri="{19B8F6BF-5375-455C-9EA6-DF929625EA0E}">
        <p15:presenceInfo xmlns:p15="http://schemas.microsoft.com/office/powerpoint/2012/main" userId="Johnston, C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65081" autoAdjust="0"/>
  </p:normalViewPr>
  <p:slideViewPr>
    <p:cSldViewPr snapToGrid="0">
      <p:cViewPr varScale="1">
        <p:scale>
          <a:sx n="57" d="100"/>
          <a:sy n="57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Cefepime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100</c:v>
                </c:pt>
                <c:pt idx="2">
                  <c:v>20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F-4D1D-8A11-E5BFC876D1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Meropenem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67</c:v>
                </c:pt>
                <c:pt idx="1">
                  <c:v>91</c:v>
                </c:pt>
                <c:pt idx="2">
                  <c:v>75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F-4D1D-8A11-E5BFC876D1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Piperacillin-Tazobactam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56</c:v>
                </c:pt>
                <c:pt idx="1">
                  <c:v>56</c:v>
                </c:pt>
                <c:pt idx="2">
                  <c:v>68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0F-4D1D-8A11-E5BFC876D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984408"/>
        <c:axId val="296983752"/>
      </c:barChart>
      <c:catAx>
        <c:axId val="296984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983752"/>
        <c:crosses val="autoZero"/>
        <c:auto val="1"/>
        <c:lblAlgn val="ctr"/>
        <c:lblOffset val="100"/>
        <c:noMultiLvlLbl val="0"/>
      </c:catAx>
      <c:valAx>
        <c:axId val="2969837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Percent Reviewed with Feedback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984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Cefepime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100</c:v>
                </c:pt>
                <c:pt idx="2">
                  <c:v>20</c:v>
                </c:pt>
                <c:pt idx="3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0F-4D1D-8A11-E5BFC876D1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Meropenem</c:v>
                </c:pt>
              </c:strCache>
            </c:strRef>
          </c:tx>
          <c:spPr>
            <a:ln w="412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67</c:v>
                </c:pt>
                <c:pt idx="1">
                  <c:v>91</c:v>
                </c:pt>
                <c:pt idx="2">
                  <c:v>75</c:v>
                </c:pt>
                <c:pt idx="3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0F-4D1D-8A11-E5BFC876D1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Piperacillin-Tazobactam</c:v>
                </c:pt>
              </c:strCache>
            </c:strRef>
          </c:tx>
          <c:spPr>
            <a:ln w="412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56</c:v>
                </c:pt>
                <c:pt idx="1">
                  <c:v>56</c:v>
                </c:pt>
                <c:pt idx="2">
                  <c:v>68</c:v>
                </c:pt>
                <c:pt idx="3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0F-4D1D-8A11-E5BFC876D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984408"/>
        <c:axId val="296983752"/>
      </c:lineChart>
      <c:catAx>
        <c:axId val="296984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983752"/>
        <c:crosses val="autoZero"/>
        <c:auto val="1"/>
        <c:lblAlgn val="ctr"/>
        <c:lblOffset val="100"/>
        <c:noMultiLvlLbl val="0"/>
      </c:catAx>
      <c:valAx>
        <c:axId val="2969837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Percent Reviewed with Feedback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984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9533075587649"/>
          <c:y val="3.0868443680137574E-2"/>
          <c:w val="0.89350578346328735"/>
          <c:h val="0.861198231562413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Targeted Medications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</c:v>
                </c:pt>
                <c:pt idx="1">
                  <c:v>58</c:v>
                </c:pt>
                <c:pt idx="2">
                  <c:v>72</c:v>
                </c:pt>
                <c:pt idx="3">
                  <c:v>61</c:v>
                </c:pt>
                <c:pt idx="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6F-4733-958E-F83BA0DF3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984408"/>
        <c:axId val="296983752"/>
      </c:lineChart>
      <c:catAx>
        <c:axId val="296984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983752"/>
        <c:crosses val="autoZero"/>
        <c:auto val="1"/>
        <c:lblAlgn val="ctr"/>
        <c:lblOffset val="100"/>
        <c:noMultiLvlLbl val="0"/>
      </c:catAx>
      <c:valAx>
        <c:axId val="2969837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Percent Reviewed with Feedback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984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Cefepime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mmm\-yy</c:formatCode>
                <c:ptCount val="8"/>
                <c:pt idx="0">
                  <c:v>43344</c:v>
                </c:pt>
                <c:pt idx="1">
                  <c:v>43374</c:v>
                </c:pt>
                <c:pt idx="2">
                  <c:v>43405</c:v>
                </c:pt>
                <c:pt idx="3">
                  <c:v>43452</c:v>
                </c:pt>
                <c:pt idx="4">
                  <c:v>43709</c:v>
                </c:pt>
                <c:pt idx="5">
                  <c:v>43739</c:v>
                </c:pt>
                <c:pt idx="6">
                  <c:v>43788</c:v>
                </c:pt>
                <c:pt idx="7" formatCode="m/d/yyyy">
                  <c:v>43818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22.4</c:v>
                </c:pt>
                <c:pt idx="1">
                  <c:v>23.43</c:v>
                </c:pt>
                <c:pt idx="2">
                  <c:v>19.12</c:v>
                </c:pt>
                <c:pt idx="3">
                  <c:v>15.7</c:v>
                </c:pt>
                <c:pt idx="4">
                  <c:v>14.87</c:v>
                </c:pt>
                <c:pt idx="5">
                  <c:v>15.22</c:v>
                </c:pt>
                <c:pt idx="6">
                  <c:v>9.7100000000000009</c:v>
                </c:pt>
                <c:pt idx="7">
                  <c:v>18.88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D-41EF-B85F-423389993F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Merepenem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mmm\-yy</c:formatCode>
                <c:ptCount val="8"/>
                <c:pt idx="0">
                  <c:v>43344</c:v>
                </c:pt>
                <c:pt idx="1">
                  <c:v>43374</c:v>
                </c:pt>
                <c:pt idx="2">
                  <c:v>43405</c:v>
                </c:pt>
                <c:pt idx="3">
                  <c:v>43452</c:v>
                </c:pt>
                <c:pt idx="4">
                  <c:v>43709</c:v>
                </c:pt>
                <c:pt idx="5">
                  <c:v>43739</c:v>
                </c:pt>
                <c:pt idx="6">
                  <c:v>43788</c:v>
                </c:pt>
                <c:pt idx="7" formatCode="m/d/yyyy">
                  <c:v>43818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11.4</c:v>
                </c:pt>
                <c:pt idx="1">
                  <c:v>9.4700000000000006</c:v>
                </c:pt>
                <c:pt idx="2">
                  <c:v>13.47</c:v>
                </c:pt>
                <c:pt idx="3">
                  <c:v>14.6</c:v>
                </c:pt>
                <c:pt idx="4">
                  <c:v>9.5500000000000007</c:v>
                </c:pt>
                <c:pt idx="5">
                  <c:v>11.28</c:v>
                </c:pt>
                <c:pt idx="6">
                  <c:v>6.66</c:v>
                </c:pt>
                <c:pt idx="7">
                  <c:v>9.35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D-41EF-B85F-423389993F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Piperacillin-Tazobactam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mmm\-yy</c:formatCode>
                <c:ptCount val="8"/>
                <c:pt idx="0">
                  <c:v>43344</c:v>
                </c:pt>
                <c:pt idx="1">
                  <c:v>43374</c:v>
                </c:pt>
                <c:pt idx="2">
                  <c:v>43405</c:v>
                </c:pt>
                <c:pt idx="3">
                  <c:v>43452</c:v>
                </c:pt>
                <c:pt idx="4">
                  <c:v>43709</c:v>
                </c:pt>
                <c:pt idx="5">
                  <c:v>43739</c:v>
                </c:pt>
                <c:pt idx="6">
                  <c:v>43788</c:v>
                </c:pt>
                <c:pt idx="7" formatCode="m/d/yyyy">
                  <c:v>43818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55.4</c:v>
                </c:pt>
                <c:pt idx="1">
                  <c:v>65.98</c:v>
                </c:pt>
                <c:pt idx="2">
                  <c:v>63.36</c:v>
                </c:pt>
                <c:pt idx="3">
                  <c:v>45.8</c:v>
                </c:pt>
                <c:pt idx="4">
                  <c:v>34.51</c:v>
                </c:pt>
                <c:pt idx="5">
                  <c:v>37.26</c:v>
                </c:pt>
                <c:pt idx="6">
                  <c:v>41.68</c:v>
                </c:pt>
                <c:pt idx="7">
                  <c:v>44.78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D-41EF-B85F-423389993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785744"/>
        <c:axId val="280787712"/>
      </c:barChart>
      <c:dateAx>
        <c:axId val="280785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Month/Year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787712"/>
        <c:crosses val="autoZero"/>
        <c:auto val="1"/>
        <c:lblOffset val="100"/>
        <c:baseTimeUnit val="months"/>
      </c:dateAx>
      <c:valAx>
        <c:axId val="28078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Days of Therapy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78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Sheet1!$A$12:$A$15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</c:strCache>
            </c:strRef>
          </c:cat>
          <c:val>
            <c:numRef>
              <c:f>Sheet1!$B$12:$B$15</c:f>
              <c:numCache>
                <c:formatCode>0</c:formatCode>
                <c:ptCount val="4"/>
                <c:pt idx="0">
                  <c:v>89.199999999999989</c:v>
                </c:pt>
                <c:pt idx="1">
                  <c:v>98.88</c:v>
                </c:pt>
                <c:pt idx="2">
                  <c:v>95.95</c:v>
                </c:pt>
                <c:pt idx="3">
                  <c:v>76.099999999999994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D-41EF-B85F-423389993F99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Sheet1!$A$12:$A$15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</c:strCache>
            </c:strRef>
          </c:cat>
          <c:val>
            <c:numRef>
              <c:f>Sheet1!$C$12:$C$15</c:f>
              <c:numCache>
                <c:formatCode>0</c:formatCode>
                <c:ptCount val="4"/>
                <c:pt idx="0">
                  <c:v>58.93</c:v>
                </c:pt>
                <c:pt idx="1">
                  <c:v>63.76</c:v>
                </c:pt>
                <c:pt idx="2">
                  <c:v>58.05</c:v>
                </c:pt>
                <c:pt idx="3">
                  <c:v>73.009999999999991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D-41EF-B85F-423389993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785744"/>
        <c:axId val="280787712"/>
      </c:barChart>
      <c:catAx>
        <c:axId val="280785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Month/Year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787712"/>
        <c:crosses val="autoZero"/>
        <c:auto val="1"/>
        <c:lblAlgn val="ctr"/>
        <c:lblOffset val="100"/>
        <c:noMultiLvlLbl val="1"/>
      </c:catAx>
      <c:valAx>
        <c:axId val="28078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Days of Therapy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785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Cefepime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mmm\-yy</c:formatCode>
                <c:ptCount val="8"/>
                <c:pt idx="0">
                  <c:v>43344</c:v>
                </c:pt>
                <c:pt idx="1">
                  <c:v>43374</c:v>
                </c:pt>
                <c:pt idx="2">
                  <c:v>43405</c:v>
                </c:pt>
                <c:pt idx="3">
                  <c:v>43452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43818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22.4</c:v>
                </c:pt>
                <c:pt idx="1">
                  <c:v>23.43</c:v>
                </c:pt>
                <c:pt idx="2">
                  <c:v>19.12</c:v>
                </c:pt>
                <c:pt idx="3">
                  <c:v>15.7</c:v>
                </c:pt>
                <c:pt idx="4">
                  <c:v>14.87</c:v>
                </c:pt>
                <c:pt idx="5">
                  <c:v>15.22</c:v>
                </c:pt>
                <c:pt idx="6">
                  <c:v>9.7100000000000009</c:v>
                </c:pt>
                <c:pt idx="7">
                  <c:v>18.88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AD-41EF-B85F-423389993F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Merepenem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mmm\-yy</c:formatCode>
                <c:ptCount val="8"/>
                <c:pt idx="0">
                  <c:v>43344</c:v>
                </c:pt>
                <c:pt idx="1">
                  <c:v>43374</c:v>
                </c:pt>
                <c:pt idx="2">
                  <c:v>43405</c:v>
                </c:pt>
                <c:pt idx="3">
                  <c:v>43452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43818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11.4</c:v>
                </c:pt>
                <c:pt idx="1">
                  <c:v>9.4700000000000006</c:v>
                </c:pt>
                <c:pt idx="2">
                  <c:v>13.47</c:v>
                </c:pt>
                <c:pt idx="3">
                  <c:v>14.6</c:v>
                </c:pt>
                <c:pt idx="4">
                  <c:v>9.5500000000000007</c:v>
                </c:pt>
                <c:pt idx="5">
                  <c:v>11.28</c:v>
                </c:pt>
                <c:pt idx="6">
                  <c:v>6.66</c:v>
                </c:pt>
                <c:pt idx="7">
                  <c:v>9.35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AD-41EF-B85F-423389993F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Piperacillin-Tazobactam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mmm\-yy</c:formatCode>
                <c:ptCount val="8"/>
                <c:pt idx="0">
                  <c:v>43344</c:v>
                </c:pt>
                <c:pt idx="1">
                  <c:v>43374</c:v>
                </c:pt>
                <c:pt idx="2">
                  <c:v>43405</c:v>
                </c:pt>
                <c:pt idx="3">
                  <c:v>43452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43818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55.4</c:v>
                </c:pt>
                <c:pt idx="1">
                  <c:v>65.98</c:v>
                </c:pt>
                <c:pt idx="2">
                  <c:v>63.36</c:v>
                </c:pt>
                <c:pt idx="3">
                  <c:v>45.8</c:v>
                </c:pt>
                <c:pt idx="4">
                  <c:v>34.51</c:v>
                </c:pt>
                <c:pt idx="5">
                  <c:v>37.26</c:v>
                </c:pt>
                <c:pt idx="6">
                  <c:v>41.68</c:v>
                </c:pt>
                <c:pt idx="7">
                  <c:v>44.78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AD-41EF-B85F-423389993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0785744"/>
        <c:axId val="280787712"/>
      </c:lineChart>
      <c:dateAx>
        <c:axId val="280785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Month/Year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787712"/>
        <c:crosses val="autoZero"/>
        <c:auto val="1"/>
        <c:lblOffset val="100"/>
        <c:baseTimeUnit val="months"/>
      </c:dateAx>
      <c:valAx>
        <c:axId val="28078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Days of Therapy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78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0.23597</cdr:x>
      <cdr:y>0.43696</cdr:y>
    </cdr:from>
    <cdr:to>
      <cdr:x>0.31275</cdr:x>
      <cdr:y>0.53073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934C555-F37E-4D30-8BF2-EE12CEAA224E}"/>
            </a:ext>
          </a:extLst>
        </cdr:cNvPr>
        <cdr:cNvSpPr txBox="1"/>
      </cdr:nvSpPr>
      <cdr:spPr>
        <a:xfrm xmlns:a="http://schemas.openxmlformats.org/drawingml/2006/main">
          <a:off x="2924574" y="3226939"/>
          <a:ext cx="951471" cy="692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I-Vent</a:t>
          </a:r>
        </a:p>
        <a:p xmlns:a="http://schemas.openxmlformats.org/drawingml/2006/main">
          <a:r>
            <a:rPr lang="en-US" sz="1100" dirty="0"/>
            <a:t>changes 8/2/19</a:t>
          </a:r>
        </a:p>
      </cdr:txBody>
    </cdr:sp>
  </cdr:relSizeAnchor>
  <cdr:relSizeAnchor xmlns:cdr="http://schemas.openxmlformats.org/drawingml/2006/chartDrawing">
    <cdr:from>
      <cdr:x>0.35842</cdr:x>
      <cdr:y>0.30722</cdr:y>
    </cdr:from>
    <cdr:to>
      <cdr:x>0.45039</cdr:x>
      <cdr:y>0.36746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EBA0070-1419-4237-B933-90F831D7F906}"/>
            </a:ext>
          </a:extLst>
        </cdr:cNvPr>
        <cdr:cNvSpPr txBox="1"/>
      </cdr:nvSpPr>
      <cdr:spPr>
        <a:xfrm xmlns:a="http://schemas.openxmlformats.org/drawingml/2006/main">
          <a:off x="4442146" y="2268838"/>
          <a:ext cx="1139803" cy="444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One Month Post</a:t>
          </a:r>
        </a:p>
        <a:p xmlns:a="http://schemas.openxmlformats.org/drawingml/2006/main">
          <a:r>
            <a:rPr lang="en-US" sz="1100" dirty="0"/>
            <a:t> Go-Live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58C69-E13A-4C1A-A281-8D89DFD73FF7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4263" y="1163638"/>
            <a:ext cx="485457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129F4-8F0B-4190-848C-EEDA46A37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9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Good morning Cindy Johnston RN Quality Improvement Specialist with Care Excellence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is my 30-day report out on a project I have been working on with the Antimicrobial Stewardship Committee and CWH inpatient pharmacy.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34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Additionally</a:t>
            </a:r>
            <a:r>
              <a:rPr lang="en-US" dirty="0"/>
              <a:t> 10 day snap shot of post go live ABX review tracked in iVent demonstrates an </a:t>
            </a:r>
            <a:r>
              <a:rPr lang="en-US" b="1" dirty="0"/>
              <a:t>increases from 39% to 80%  </a:t>
            </a:r>
            <a:r>
              <a:rPr lang="en-US" dirty="0"/>
              <a:t>antibiotics reviewed with formal feedback given to the provider.</a:t>
            </a:r>
          </a:p>
          <a:p>
            <a:endParaRPr lang="en-US" dirty="0"/>
          </a:p>
          <a:p>
            <a:r>
              <a:rPr lang="en-US" b="1" dirty="0"/>
              <a:t>Pre go live </a:t>
            </a:r>
          </a:p>
          <a:p>
            <a:r>
              <a:rPr lang="en-US" dirty="0"/>
              <a:t>Narrowed-7 accepted % unknown </a:t>
            </a:r>
          </a:p>
          <a:p>
            <a:r>
              <a:rPr lang="en-US" dirty="0"/>
              <a:t>Stopped-2 x accepted % unknown </a:t>
            </a:r>
          </a:p>
          <a:p>
            <a:r>
              <a:rPr lang="en-US" dirty="0"/>
              <a:t>Continued-9 accepted % unknown </a:t>
            </a:r>
          </a:p>
          <a:p>
            <a:r>
              <a:rPr lang="en-US" dirty="0"/>
              <a:t>Expanded-0</a:t>
            </a:r>
          </a:p>
          <a:p>
            <a:r>
              <a:rPr lang="en-US" b="1" dirty="0"/>
              <a:t>Post Go Live</a:t>
            </a:r>
          </a:p>
          <a:p>
            <a:r>
              <a:rPr lang="en-US" dirty="0"/>
              <a:t>Narrowed-17,  65% accepted</a:t>
            </a:r>
          </a:p>
          <a:p>
            <a:r>
              <a:rPr lang="en-US" dirty="0"/>
              <a:t>Stopped-10, 60% accepted</a:t>
            </a:r>
          </a:p>
          <a:p>
            <a:r>
              <a:rPr lang="en-US" dirty="0"/>
              <a:t>Continue-13,-54% accepted</a:t>
            </a:r>
          </a:p>
          <a:p>
            <a:r>
              <a:rPr lang="en-US" dirty="0"/>
              <a:t>Expanded-1, 100% accepted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2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10.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400" dirty="0"/>
              <a:t>Continue daily huddle sharing wins and barriers</a:t>
            </a:r>
          </a:p>
          <a:p>
            <a:r>
              <a:rPr lang="en-US" sz="1400" dirty="0"/>
              <a:t>Audit iVent, review and feedback</a:t>
            </a:r>
          </a:p>
          <a:p>
            <a:r>
              <a:rPr lang="en-US" sz="1400" dirty="0"/>
              <a:t>Audit overall targeted broad spectrum IV antibiotic usage</a:t>
            </a:r>
          </a:p>
          <a:p>
            <a:r>
              <a:rPr lang="en-US" sz="1400" dirty="0"/>
              <a:t>Monitor for sustainability</a:t>
            </a:r>
          </a:p>
          <a:p>
            <a:r>
              <a:rPr lang="en-US" sz="1400" dirty="0"/>
              <a:t>Continue PDSA cycles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Look forward to coming back in 60 days to report how the changes are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impacting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our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 measures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Thank you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questions do you have?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6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47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44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74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129F4-8F0B-4190-848C-EEDA46A376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647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2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Problem statement Is that CWH has no formal process for Post Prescriptive Review and Feedback of targeted broad spectrum  IV antibiotics.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Definition: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 Prescriptive Review &amp; Feedback is a “drug timeout” at the 48-72-hour mark. </a:t>
            </a:r>
          </a:p>
          <a:p>
            <a:r>
              <a:rPr lang="en-US" sz="1400" b="1" dirty="0"/>
              <a:t>Stewardship 2019 goal is to have a formal review and feedback to providers </a:t>
            </a:r>
            <a:r>
              <a:rPr lang="en-US" sz="1400" b="1" u="sng" dirty="0"/>
              <a:t>100</a:t>
            </a:r>
            <a:r>
              <a:rPr lang="en-US" sz="1400" b="1" dirty="0"/>
              <a:t>%.</a:t>
            </a:r>
          </a:p>
          <a:p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In the current state informal review and feedback is happening </a:t>
            </a:r>
            <a:r>
              <a:rPr lang="en-US" sz="1400" b="1" u="sng" dirty="0"/>
              <a:t>39</a:t>
            </a:r>
            <a:r>
              <a:rPr lang="en-US" sz="1400" b="1" dirty="0"/>
              <a:t>% of the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7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2.The Why: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Establishing a Formal process will: 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 more definitive therapy for the patient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towards prevention of resistant strains of bugs in our community.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Meet CMS &amp; DNV </a:t>
            </a:r>
            <a:r>
              <a:rPr lang="en-US" sz="1400" b="1" dirty="0"/>
              <a:t>Recommendation</a:t>
            </a:r>
            <a:endParaRPr lang="en-US" sz="14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 the goal of reducing overall broad spectrum antibiotics usage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best practice guidelines to providers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clinical outcome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potential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 in days of therapy and length of stay for our patients receiving ABX therapy.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/>
              <a:t>Aligns with CH Strategic Goals</a:t>
            </a:r>
            <a:r>
              <a:rPr lang="en-US" sz="1400" dirty="0"/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/>
              <a:t>Understand and Exceed Customer Expectations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/>
              <a:t>Delivery of the Best Practice of Medicine-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Care</a:t>
            </a:r>
          </a:p>
          <a:p>
            <a:pPr>
              <a:defRPr/>
            </a:pPr>
            <a:r>
              <a:rPr lang="en-US" sz="1400" dirty="0"/>
              <a:t>By selecting the correct drug or stopping the drug or changing the route, potentially decrease length of stay,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decreasing our days of therapy and preservation of our antibiogram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 Here is a brief look at some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from WSHA demonstrating CWH’s overall broad spectrum usage is higher than 65% of hospitals our size, 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good alternative drug choice is underutilized at CWH,  with usage less than other hospitals our size. 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5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5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root causes have been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Specifically the Take Action button which is meant to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 a pharmacist ABX review </a:t>
            </a:r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firing too soon, it was confusing, had missing information, and staff lacked training.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was no formal process to review, provide feedback and document.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standard way to communicate recommendations to providers, specifically those who were unable to attend rounds.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71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6.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CHVS tools used to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from observations, timings and interviews.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9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7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Clouds in the value stream map helped us too see the whole process with: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Varied workflows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knowledge deficit related to EPIC tools specifically the “Take Action Button”,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Inefficient EPIC tool.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formal process to document reviews and provide feedback.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process to communicate to providers not able to attend rounds.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55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8.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.Tyler has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Really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energized his staff and they have collaborated in staff meetings to come up with some with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actions plans to eliminate s</a:t>
            </a:r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everal clouds in the value stream map.</a:t>
            </a:r>
          </a:p>
          <a:p>
            <a:r>
              <a:rPr lang="en-US" sz="1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Adjusting the timing of the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“Take Action Button”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fire on day three, to allow for two full days of ABX therapy prior to a pharmacist review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pharmacist “iVent task tracking tool” was determined to be the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 process for l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ogging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 Prescriptive Review and Feedback.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 phrase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developed in EPIC to enable pharmacist to communicate and document a Formal Review and Feedback to the provider.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and feedback will be the daily huddle focus for two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53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you can see we have eliminated many clouds, some clouds are outside of the scope of this project and will be placed in the parking lot to be addressed later. 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Formal Process Go-live was Aug 19</a:t>
            </a:r>
            <a:r>
              <a:rPr lang="en-US" sz="14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Snap shot for August of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targeted  broad spectrum IV antibiotics usage shows a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21% decrease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its too early to tell if this is coincidental or related to the Formal Review and Feedback Process.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392" y="-12419"/>
            <a:ext cx="15588667" cy="10083238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2013" y="3526650"/>
            <a:ext cx="9905422" cy="2414576"/>
          </a:xfrm>
        </p:spPr>
        <p:txBody>
          <a:bodyPr anchor="b">
            <a:noAutofit/>
          </a:bodyPr>
          <a:lstStyle>
            <a:lvl1pPr algn="r">
              <a:defRPr sz="792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2013" y="5941224"/>
            <a:ext cx="9905422" cy="1608785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894080"/>
            <a:ext cx="10791114" cy="4991947"/>
          </a:xfrm>
        </p:spPr>
        <p:txBody>
          <a:bodyPr anchor="ctr">
            <a:normAutofit/>
          </a:bodyPr>
          <a:lstStyle>
            <a:lvl1pPr algn="l">
              <a:defRPr sz="645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320" y="6556586"/>
            <a:ext cx="10791114" cy="2304078"/>
          </a:xfrm>
        </p:spPr>
        <p:txBody>
          <a:bodyPr anchor="ctr">
            <a:normAutofit/>
          </a:bodyPr>
          <a:lstStyle>
            <a:lvl1pPr marL="0" indent="0" algn="l">
              <a:buNone/>
              <a:defRPr sz="26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4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305" y="894080"/>
            <a:ext cx="10322709" cy="4433147"/>
          </a:xfrm>
        </p:spPr>
        <p:txBody>
          <a:bodyPr anchor="ctr">
            <a:normAutofit/>
          </a:bodyPr>
          <a:lstStyle>
            <a:lvl1pPr algn="l">
              <a:defRPr sz="645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71826" y="5327227"/>
            <a:ext cx="9213667" cy="558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34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317" y="6556586"/>
            <a:ext cx="10791116" cy="2304078"/>
          </a:xfrm>
        </p:spPr>
        <p:txBody>
          <a:bodyPr anchor="ctr">
            <a:normAutofit/>
          </a:bodyPr>
          <a:lstStyle>
            <a:lvl1pPr marL="0" indent="0" algn="l">
              <a:buNone/>
              <a:defRPr sz="26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20610" y="1159221"/>
            <a:ext cx="777442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/>
            <a:r>
              <a:rPr lang="en-US" sz="117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71089" y="4233616"/>
            <a:ext cx="777442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/>
            <a:r>
              <a:rPr lang="en-US" sz="117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36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17" y="2833582"/>
            <a:ext cx="10791116" cy="3806675"/>
          </a:xfrm>
        </p:spPr>
        <p:txBody>
          <a:bodyPr anchor="b">
            <a:normAutofit/>
          </a:bodyPr>
          <a:lstStyle>
            <a:lvl1pPr algn="l">
              <a:defRPr sz="645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317" y="6640257"/>
            <a:ext cx="10791116" cy="2220407"/>
          </a:xfrm>
        </p:spPr>
        <p:txBody>
          <a:bodyPr anchor="t">
            <a:normAutofit/>
          </a:bodyPr>
          <a:lstStyle>
            <a:lvl1pPr marL="0" indent="0" algn="l">
              <a:buNone/>
              <a:defRPr sz="26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51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305" y="894080"/>
            <a:ext cx="10322709" cy="4433147"/>
          </a:xfrm>
        </p:spPr>
        <p:txBody>
          <a:bodyPr anchor="ctr">
            <a:normAutofit/>
          </a:bodyPr>
          <a:lstStyle>
            <a:lvl1pPr algn="l">
              <a:defRPr sz="645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36315" y="5886027"/>
            <a:ext cx="10791117" cy="75423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317" y="6640257"/>
            <a:ext cx="10791116" cy="2220407"/>
          </a:xfrm>
        </p:spPr>
        <p:txBody>
          <a:bodyPr anchor="t">
            <a:normAutofit/>
          </a:bodyPr>
          <a:lstStyle>
            <a:lvl1pPr marL="0" indent="0" algn="l">
              <a:buNone/>
              <a:defRPr sz="26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20610" y="1159221"/>
            <a:ext cx="777442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/>
            <a:r>
              <a:rPr lang="en-US" sz="117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71089" y="4233616"/>
            <a:ext cx="777442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/>
            <a:r>
              <a:rPr lang="en-US" sz="117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189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942" y="894080"/>
            <a:ext cx="10780491" cy="4433147"/>
          </a:xfrm>
        </p:spPr>
        <p:txBody>
          <a:bodyPr anchor="ctr">
            <a:normAutofit/>
          </a:bodyPr>
          <a:lstStyle>
            <a:lvl1pPr algn="l">
              <a:defRPr sz="645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36315" y="5886027"/>
            <a:ext cx="10791117" cy="75423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520">
                <a:solidFill>
                  <a:schemeClr val="accent1"/>
                </a:solidFill>
              </a:defRPr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317" y="6640257"/>
            <a:ext cx="10791116" cy="2220407"/>
          </a:xfrm>
        </p:spPr>
        <p:txBody>
          <a:bodyPr anchor="t">
            <a:normAutofit/>
          </a:bodyPr>
          <a:lstStyle>
            <a:lvl1pPr marL="0" indent="0" algn="l">
              <a:buNone/>
              <a:defRPr sz="26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1431" y="894081"/>
            <a:ext cx="1663980" cy="770212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6318" y="894081"/>
            <a:ext cx="8831544" cy="770212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5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17" y="3961274"/>
            <a:ext cx="10791116" cy="2678985"/>
          </a:xfrm>
        </p:spPr>
        <p:txBody>
          <a:bodyPr anchor="b"/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317" y="6640257"/>
            <a:ext cx="10791116" cy="1261920"/>
          </a:xfrm>
        </p:spPr>
        <p:txBody>
          <a:bodyPr anchor="t"/>
          <a:lstStyle>
            <a:lvl1pPr marL="0" indent="0" algn="l">
              <a:buNone/>
              <a:defRPr sz="29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9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894080"/>
            <a:ext cx="10791114" cy="19371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6321" y="3168864"/>
            <a:ext cx="5249785" cy="5691799"/>
          </a:xfrm>
        </p:spPr>
        <p:txBody>
          <a:bodyPr>
            <a:normAutofit/>
          </a:bodyPr>
          <a:lstStyle>
            <a:lvl1pPr>
              <a:defRPr sz="2640"/>
            </a:lvl1pPr>
            <a:lvl2pPr>
              <a:defRPr sz="2347"/>
            </a:lvl2pPr>
            <a:lvl3pPr>
              <a:defRPr sz="2053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647" y="3168866"/>
            <a:ext cx="5249787" cy="5691800"/>
          </a:xfrm>
        </p:spPr>
        <p:txBody>
          <a:bodyPr>
            <a:normAutofit/>
          </a:bodyPr>
          <a:lstStyle>
            <a:lvl1pPr>
              <a:defRPr sz="2640"/>
            </a:lvl1pPr>
            <a:lvl2pPr>
              <a:defRPr sz="2347"/>
            </a:lvl2pPr>
            <a:lvl3pPr>
              <a:defRPr sz="2053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19" y="894080"/>
            <a:ext cx="10791112" cy="19371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319" y="3169442"/>
            <a:ext cx="5254142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6319" y="4014628"/>
            <a:ext cx="5254142" cy="484603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3288" y="3169442"/>
            <a:ext cx="5254142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3288" y="4014628"/>
            <a:ext cx="5254142" cy="484603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2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18" y="894080"/>
            <a:ext cx="10791114" cy="19371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7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19" y="2197953"/>
            <a:ext cx="4743309" cy="1875083"/>
          </a:xfrm>
        </p:spPr>
        <p:txBody>
          <a:bodyPr anchor="b">
            <a:normAutofit/>
          </a:bodyPr>
          <a:lstStyle>
            <a:lvl1pPr>
              <a:defRPr sz="29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1168" y="755224"/>
            <a:ext cx="5756263" cy="810544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6319" y="4073035"/>
            <a:ext cx="4743309" cy="3790525"/>
          </a:xfrm>
        </p:spPr>
        <p:txBody>
          <a:bodyPr>
            <a:normAutofit/>
          </a:bodyPr>
          <a:lstStyle>
            <a:lvl1pPr marL="0" indent="0">
              <a:buNone/>
              <a:defRPr sz="2053"/>
            </a:lvl1pPr>
            <a:lvl2pPr marL="502931" indent="0">
              <a:buNone/>
              <a:defRPr sz="1540"/>
            </a:lvl2pPr>
            <a:lvl3pPr marL="1005863" indent="0">
              <a:buNone/>
              <a:defRPr sz="1320"/>
            </a:lvl3pPr>
            <a:lvl4pPr marL="1508794" indent="0">
              <a:buNone/>
              <a:defRPr sz="1100"/>
            </a:lvl4pPr>
            <a:lvl5pPr marL="2011726" indent="0">
              <a:buNone/>
              <a:defRPr sz="1100"/>
            </a:lvl5pPr>
            <a:lvl6pPr marL="2514657" indent="0">
              <a:buNone/>
              <a:defRPr sz="1100"/>
            </a:lvl6pPr>
            <a:lvl7pPr marL="3017589" indent="0">
              <a:buNone/>
              <a:defRPr sz="1100"/>
            </a:lvl7pPr>
            <a:lvl8pPr marL="3520520" indent="0">
              <a:buNone/>
              <a:defRPr sz="1100"/>
            </a:lvl8pPr>
            <a:lvl9pPr marL="40234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1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18" y="7040880"/>
            <a:ext cx="10791114" cy="831216"/>
          </a:xfrm>
        </p:spPr>
        <p:txBody>
          <a:bodyPr anchor="b">
            <a:normAutofit/>
          </a:bodyPr>
          <a:lstStyle>
            <a:lvl1pPr algn="l">
              <a:defRPr sz="3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18" y="894080"/>
            <a:ext cx="10791114" cy="5640386"/>
          </a:xfrm>
        </p:spPr>
        <p:txBody>
          <a:bodyPr anchor="t"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2347"/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  <a:lvl6pPr marL="3352876" indent="0">
              <a:buNone/>
              <a:defRPr sz="2347"/>
            </a:lvl6pPr>
            <a:lvl7pPr marL="4023451" indent="0">
              <a:buNone/>
              <a:defRPr sz="2347"/>
            </a:lvl7pPr>
            <a:lvl8pPr marL="4694027" indent="0">
              <a:buNone/>
              <a:defRPr sz="2347"/>
            </a:lvl8pPr>
            <a:lvl9pPr marL="5364602" indent="0">
              <a:buNone/>
              <a:defRPr sz="23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6318" y="7872096"/>
            <a:ext cx="10791114" cy="988569"/>
          </a:xfrm>
        </p:spPr>
        <p:txBody>
          <a:bodyPr>
            <a:normAutofit/>
          </a:bodyPr>
          <a:lstStyle>
            <a:lvl1pPr marL="0" indent="0">
              <a:buNone/>
              <a:defRPr sz="1760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5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4393" y="-12419"/>
            <a:ext cx="15588669" cy="10083238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19" y="894080"/>
            <a:ext cx="10791112" cy="19371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318" y="3168866"/>
            <a:ext cx="10791114" cy="569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88939" y="8860666"/>
            <a:ext cx="1163024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7F84-8054-4DDA-9091-E96648953B7B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6319" y="8860666"/>
            <a:ext cx="7859054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5949" y="8860666"/>
            <a:ext cx="8714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accent1"/>
                </a:solidFill>
              </a:defRPr>
            </a:lvl1pPr>
          </a:lstStyle>
          <a:p>
            <a:fld id="{12E0B23D-53B7-422B-BD93-8C555449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670575" rtl="0" eaLnBrk="1" latinLnBrk="0" hangingPunct="1">
        <a:spcBef>
          <a:spcPct val="0"/>
        </a:spcBef>
        <a:buNone/>
        <a:defRPr sz="528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02931" indent="-502931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6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89685" indent="-419110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76438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347013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17589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688164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358739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029314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699890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">
            <a:extLst>
              <a:ext uri="{FF2B5EF4-FFF2-40B4-BE49-F238E27FC236}">
                <a16:creationId xmlns:a16="http://schemas.microsoft.com/office/drawing/2014/main" id="{3BD87D3E-6E8F-4F12-AEA2-64679DF6D24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326" y="979287"/>
            <a:ext cx="13995644" cy="22982"/>
          </a:xfrm>
          <a:prstGeom prst="line">
            <a:avLst/>
          </a:prstGeom>
          <a:noFill/>
          <a:ln w="9525">
            <a:solidFill>
              <a:srgbClr val="94B6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/>
          <a:p>
            <a:endParaRPr lang="en-US" sz="1712" dirty="0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CE9A16FB-4FE4-406C-B8E6-028597A4E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35" y="810115"/>
            <a:ext cx="465137" cy="474664"/>
          </a:xfrm>
          <a:prstGeom prst="ellipse">
            <a:avLst/>
          </a:prstGeom>
          <a:noFill/>
          <a:ln w="25400">
            <a:solidFill>
              <a:srgbClr val="A8B5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21" rIns="91441" bIns="45721" numCol="1" anchor="ctr" anchorCtr="0" compatLnSpc="1">
            <a:prstTxWarp prst="textNoShape">
              <a:avLst/>
            </a:prstTxWarp>
          </a:bodyPr>
          <a:lstStyle/>
          <a:p>
            <a:endParaRPr lang="en-US" sz="1712" dirty="0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E124A46-0210-43EE-ABBD-E17AE5BB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33" y="833682"/>
            <a:ext cx="276225" cy="31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/>
          <a:p>
            <a:pPr defTabSz="914331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1600" dirty="0">
                <a:latin typeface="HelveticaNeueLT Pro 45 Lt" charset="0"/>
              </a:rPr>
              <a:t>1</a:t>
            </a:r>
            <a:endParaRPr lang="en-US" altLang="en-US" sz="1712" dirty="0">
              <a:latin typeface="Arial" panose="020B0604020202020204" pitchFamily="34" charset="0"/>
            </a:endParaRPr>
          </a:p>
        </p:txBody>
      </p:sp>
      <p:cxnSp>
        <p:nvCxnSpPr>
          <p:cNvPr id="1030" name="Straight Arrow Connector 10">
            <a:extLst>
              <a:ext uri="{FF2B5EF4-FFF2-40B4-BE49-F238E27FC236}">
                <a16:creationId xmlns:a16="http://schemas.microsoft.com/office/drawing/2014/main" id="{C84BC915-C9EA-4A74-8C1F-E645F77F90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3662" y="1118877"/>
            <a:ext cx="3371850" cy="0"/>
          </a:xfrm>
          <a:prstGeom prst="straightConnector1">
            <a:avLst/>
          </a:prstGeom>
          <a:noFill/>
          <a:ln w="9525">
            <a:solidFill>
              <a:srgbClr val="94B64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6136B6-2340-4514-9BFB-1A64C2B5F892}"/>
              </a:ext>
            </a:extLst>
          </p:cNvPr>
          <p:cNvSpPr txBox="1"/>
          <p:nvPr/>
        </p:nvSpPr>
        <p:spPr>
          <a:xfrm>
            <a:off x="4167658" y="973281"/>
            <a:ext cx="1771191" cy="355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2" b="1" dirty="0"/>
              <a:t>Performance Gap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FBF38D-E714-4213-9F50-CA205CEBD6AD}"/>
              </a:ext>
            </a:extLst>
          </p:cNvPr>
          <p:cNvCxnSpPr>
            <a:cxnSpLocks/>
          </p:cNvCxnSpPr>
          <p:nvPr/>
        </p:nvCxnSpPr>
        <p:spPr>
          <a:xfrm>
            <a:off x="7427277" y="1002269"/>
            <a:ext cx="0" cy="890373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7">
            <a:extLst>
              <a:ext uri="{FF2B5EF4-FFF2-40B4-BE49-F238E27FC236}">
                <a16:creationId xmlns:a16="http://schemas.microsoft.com/office/drawing/2014/main" id="{028D8BE0-266B-4917-9D04-F1D5D0006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09" y="2788057"/>
            <a:ext cx="465137" cy="474664"/>
          </a:xfrm>
          <a:prstGeom prst="ellipse">
            <a:avLst/>
          </a:prstGeom>
          <a:noFill/>
          <a:ln w="25400">
            <a:solidFill>
              <a:srgbClr val="A8B5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21" rIns="91441" bIns="45721" numCol="1" anchor="ctr" anchorCtr="0" compatLnSpc="1">
            <a:prstTxWarp prst="textNoShape">
              <a:avLst/>
            </a:prstTxWarp>
          </a:bodyPr>
          <a:lstStyle/>
          <a:p>
            <a:endParaRPr lang="en-US" sz="1712" dirty="0"/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C7FA78FD-9AE5-4088-B4F3-B43198EF7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41" y="2823974"/>
            <a:ext cx="276225" cy="31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/>
          <a:p>
            <a:pPr defTabSz="914331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1600" dirty="0">
                <a:latin typeface="HelveticaNeueLT Pro 45 Lt" charset="0"/>
              </a:rPr>
              <a:t>2</a:t>
            </a:r>
            <a:endParaRPr lang="en-US" altLang="en-US" sz="1712" dirty="0">
              <a:latin typeface="Arial" panose="020B0604020202020204" pitchFamily="34" charset="0"/>
            </a:endParaRPr>
          </a:p>
        </p:txBody>
      </p:sp>
      <p:cxnSp>
        <p:nvCxnSpPr>
          <p:cNvPr id="23" name="Straight Arrow Connector 10">
            <a:extLst>
              <a:ext uri="{FF2B5EF4-FFF2-40B4-BE49-F238E27FC236}">
                <a16:creationId xmlns:a16="http://schemas.microsoft.com/office/drawing/2014/main" id="{B8F7A848-93C5-4456-A704-55889100EA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2326" y="3141476"/>
            <a:ext cx="3371850" cy="0"/>
          </a:xfrm>
          <a:prstGeom prst="straightConnector1">
            <a:avLst/>
          </a:prstGeom>
          <a:noFill/>
          <a:ln w="9525">
            <a:solidFill>
              <a:srgbClr val="94B64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CE3D2F7-7F52-43B0-B106-4EE492426B6B}"/>
              </a:ext>
            </a:extLst>
          </p:cNvPr>
          <p:cNvSpPr txBox="1"/>
          <p:nvPr/>
        </p:nvSpPr>
        <p:spPr>
          <a:xfrm>
            <a:off x="4309274" y="2963574"/>
            <a:ext cx="2288191" cy="355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2" b="1" dirty="0"/>
              <a:t>Current State – Process</a:t>
            </a:r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5C105FF8-62AB-44EE-871D-FB0166E1E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52" y="7052946"/>
            <a:ext cx="465137" cy="431945"/>
          </a:xfrm>
          <a:prstGeom prst="ellipse">
            <a:avLst/>
          </a:prstGeom>
          <a:noFill/>
          <a:ln w="25400">
            <a:solidFill>
              <a:srgbClr val="A8B5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21" rIns="91441" bIns="45721" numCol="1" anchor="ctr" anchorCtr="0" compatLnSpc="1">
            <a:prstTxWarp prst="textNoShape">
              <a:avLst/>
            </a:prstTxWarp>
          </a:bodyPr>
          <a:lstStyle/>
          <a:p>
            <a:endParaRPr lang="en-US" sz="1712" dirty="0"/>
          </a:p>
        </p:txBody>
      </p:sp>
      <p:cxnSp>
        <p:nvCxnSpPr>
          <p:cNvPr id="31" name="Straight Arrow Connector 10">
            <a:extLst>
              <a:ext uri="{FF2B5EF4-FFF2-40B4-BE49-F238E27FC236}">
                <a16:creationId xmlns:a16="http://schemas.microsoft.com/office/drawing/2014/main" id="{E9C00837-A13A-4BC5-B060-9E20D972BD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37424" y="7174190"/>
            <a:ext cx="3371850" cy="0"/>
          </a:xfrm>
          <a:prstGeom prst="straightConnector1">
            <a:avLst/>
          </a:prstGeom>
          <a:noFill/>
          <a:ln w="9525">
            <a:solidFill>
              <a:srgbClr val="94B64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5">
            <a:extLst>
              <a:ext uri="{FF2B5EF4-FFF2-40B4-BE49-F238E27FC236}">
                <a16:creationId xmlns:a16="http://schemas.microsoft.com/office/drawing/2014/main" id="{56F10BB8-AC58-4261-9C36-3CBB79F3E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16" y="7061860"/>
            <a:ext cx="276225" cy="31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/>
          <a:p>
            <a:pPr defTabSz="914331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1600" dirty="0">
                <a:latin typeface="HelveticaNeueLT Pro 45 Lt" charset="0"/>
              </a:rPr>
              <a:t>3</a:t>
            </a:r>
            <a:endParaRPr lang="en-US" altLang="en-US" sz="1712" dirty="0">
              <a:latin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53D4BA-AACF-48AE-A995-107A56950A28}"/>
              </a:ext>
            </a:extLst>
          </p:cNvPr>
          <p:cNvSpPr txBox="1"/>
          <p:nvPr/>
        </p:nvSpPr>
        <p:spPr>
          <a:xfrm>
            <a:off x="4368672" y="6966149"/>
            <a:ext cx="2003625" cy="355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2" b="1" dirty="0"/>
              <a:t>Root Cause Analysis</a:t>
            </a:r>
          </a:p>
        </p:txBody>
      </p:sp>
      <p:sp>
        <p:nvSpPr>
          <p:cNvPr id="74" name="Oval 7">
            <a:extLst>
              <a:ext uri="{FF2B5EF4-FFF2-40B4-BE49-F238E27FC236}">
                <a16:creationId xmlns:a16="http://schemas.microsoft.com/office/drawing/2014/main" id="{760B4AFD-9B69-48E9-B39A-62FAF1E36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319" y="1110231"/>
            <a:ext cx="465137" cy="474664"/>
          </a:xfrm>
          <a:prstGeom prst="ellipse">
            <a:avLst/>
          </a:prstGeom>
          <a:noFill/>
          <a:ln w="25400">
            <a:solidFill>
              <a:srgbClr val="A8B5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21" rIns="91441" bIns="45721" numCol="1" anchor="ctr" anchorCtr="0" compatLnSpc="1">
            <a:prstTxWarp prst="textNoShape">
              <a:avLst/>
            </a:prstTxWarp>
          </a:bodyPr>
          <a:lstStyle/>
          <a:p>
            <a:endParaRPr lang="en-US" sz="1712" dirty="0"/>
          </a:p>
        </p:txBody>
      </p:sp>
      <p:sp>
        <p:nvSpPr>
          <p:cNvPr id="75" name="Text Box 5">
            <a:extLst>
              <a:ext uri="{FF2B5EF4-FFF2-40B4-BE49-F238E27FC236}">
                <a16:creationId xmlns:a16="http://schemas.microsoft.com/office/drawing/2014/main" id="{CF392CDF-889A-4F35-BCA4-5E758EC0D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572" y="1188022"/>
            <a:ext cx="276225" cy="31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/>
          <a:p>
            <a:pPr defTabSz="914331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1712" dirty="0">
                <a:latin typeface="Arial" panose="020B0604020202020204" pitchFamily="34" charset="0"/>
              </a:rPr>
              <a:t>4</a:t>
            </a:r>
          </a:p>
        </p:txBody>
      </p:sp>
      <p:cxnSp>
        <p:nvCxnSpPr>
          <p:cNvPr id="76" name="Straight Arrow Connector 10">
            <a:extLst>
              <a:ext uri="{FF2B5EF4-FFF2-40B4-BE49-F238E27FC236}">
                <a16:creationId xmlns:a16="http://schemas.microsoft.com/office/drawing/2014/main" id="{4A3E114E-D9BA-4D0F-9003-CD463FFE25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73042" y="1359469"/>
            <a:ext cx="3371850" cy="0"/>
          </a:xfrm>
          <a:prstGeom prst="straightConnector1">
            <a:avLst/>
          </a:prstGeom>
          <a:noFill/>
          <a:ln w="9525">
            <a:solidFill>
              <a:srgbClr val="94B64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606B1AC-4F1D-489F-9952-225C3AA00667}"/>
              </a:ext>
            </a:extLst>
          </p:cNvPr>
          <p:cNvSpPr txBox="1"/>
          <p:nvPr/>
        </p:nvSpPr>
        <p:spPr>
          <a:xfrm>
            <a:off x="11450190" y="1175991"/>
            <a:ext cx="1221809" cy="355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12" b="1" dirty="0"/>
              <a:t>Action Plan</a:t>
            </a:r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4A6C4B8B-9A76-47AD-A37F-0CB38EEEE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319" y="5833624"/>
            <a:ext cx="465137" cy="474664"/>
          </a:xfrm>
          <a:prstGeom prst="ellipse">
            <a:avLst/>
          </a:prstGeom>
          <a:noFill/>
          <a:ln w="25400">
            <a:solidFill>
              <a:srgbClr val="A8B5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21" rIns="91441" bIns="45721" numCol="1" anchor="ctr" anchorCtr="0" compatLnSpc="1">
            <a:prstTxWarp prst="textNoShape">
              <a:avLst/>
            </a:prstTxWarp>
          </a:bodyPr>
          <a:lstStyle/>
          <a:p>
            <a:endParaRPr lang="en-US" sz="1712" dirty="0"/>
          </a:p>
        </p:txBody>
      </p:sp>
      <p:sp>
        <p:nvSpPr>
          <p:cNvPr id="81" name="Text Box 5">
            <a:extLst>
              <a:ext uri="{FF2B5EF4-FFF2-40B4-BE49-F238E27FC236}">
                <a16:creationId xmlns:a16="http://schemas.microsoft.com/office/drawing/2014/main" id="{7501165C-5D56-4DF7-B55F-7315222B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720" y="5903225"/>
            <a:ext cx="276225" cy="31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/>
          <a:p>
            <a:pPr defTabSz="914331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1600" dirty="0">
                <a:latin typeface="HelveticaNeueLT Pro 45 Lt" charset="0"/>
              </a:rPr>
              <a:t>5</a:t>
            </a:r>
            <a:endParaRPr lang="en-US" altLang="en-US" sz="1712" dirty="0">
              <a:latin typeface="Arial" panose="020B0604020202020204" pitchFamily="34" charset="0"/>
            </a:endParaRPr>
          </a:p>
        </p:txBody>
      </p:sp>
      <p:cxnSp>
        <p:nvCxnSpPr>
          <p:cNvPr id="82" name="Straight Arrow Connector 10">
            <a:extLst>
              <a:ext uri="{FF2B5EF4-FFF2-40B4-BE49-F238E27FC236}">
                <a16:creationId xmlns:a16="http://schemas.microsoft.com/office/drawing/2014/main" id="{67E1388B-412B-4AB5-B470-6DB01CFADA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19813" y="6070956"/>
            <a:ext cx="3371850" cy="0"/>
          </a:xfrm>
          <a:prstGeom prst="straightConnector1">
            <a:avLst/>
          </a:prstGeom>
          <a:noFill/>
          <a:ln w="9525">
            <a:solidFill>
              <a:srgbClr val="94B64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BD52A22-6564-4BDE-AE42-77C6179F8425}"/>
              </a:ext>
            </a:extLst>
          </p:cNvPr>
          <p:cNvSpPr txBox="1"/>
          <p:nvPr/>
        </p:nvSpPr>
        <p:spPr>
          <a:xfrm>
            <a:off x="12183542" y="5888111"/>
            <a:ext cx="3788533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12" b="1" dirty="0"/>
              <a:t>Results – (## Days)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DAB761-CD9F-4D0A-93CB-CEA95B1988AB}"/>
              </a:ext>
            </a:extLst>
          </p:cNvPr>
          <p:cNvSpPr txBox="1"/>
          <p:nvPr/>
        </p:nvSpPr>
        <p:spPr>
          <a:xfrm>
            <a:off x="493330" y="251521"/>
            <a:ext cx="6932360" cy="523220"/>
          </a:xfrm>
          <a:prstGeom prst="rect">
            <a:avLst/>
          </a:prstGeom>
          <a:noFill/>
          <a:ln w="3492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Problem Statement:  </a:t>
            </a:r>
            <a:r>
              <a:rPr lang="en-US" sz="1400" i="1" dirty="0">
                <a:latin typeface="Calibri" panose="020F0502020204030204" pitchFamily="34" charset="0"/>
                <a:cs typeface="Times New Roman" panose="02020603050405020304" pitchFamily="18" charset="0"/>
              </a:rPr>
              <a:t>No formal process for post-prescription review and feedback of targeted broad spectrum IV antibiotics (Cefepime, Meropenem &amp; </a:t>
            </a:r>
            <a:r>
              <a:rPr lang="en-US" sz="14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Zoysn</a:t>
            </a:r>
            <a:r>
              <a:rPr lang="en-US" sz="1400" i="1" dirty="0"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6FEE68-0825-45D3-9BD0-89C9071CBF59}"/>
              </a:ext>
            </a:extLst>
          </p:cNvPr>
          <p:cNvSpPr txBox="1"/>
          <p:nvPr/>
        </p:nvSpPr>
        <p:spPr>
          <a:xfrm>
            <a:off x="7425690" y="239928"/>
            <a:ext cx="5154868" cy="738664"/>
          </a:xfrm>
          <a:prstGeom prst="rect">
            <a:avLst/>
          </a:prstGeom>
          <a:noFill/>
          <a:ln w="3492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Owner &amp; Department:  Tyler Fischback, CWH Pharmacy</a:t>
            </a:r>
          </a:p>
          <a:p>
            <a:r>
              <a:rPr lang="en-US" sz="1400" b="1" dirty="0"/>
              <a:t>Home Team Sign Off:</a:t>
            </a:r>
          </a:p>
          <a:p>
            <a:r>
              <a:rPr lang="en-US" sz="1400" b="1" dirty="0"/>
              <a:t>Sponsor Sign Off: </a:t>
            </a:r>
            <a:endParaRPr 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0BB902-417F-414E-89E7-F6F59327A93D}"/>
              </a:ext>
            </a:extLst>
          </p:cNvPr>
          <p:cNvSpPr txBox="1"/>
          <p:nvPr/>
        </p:nvSpPr>
        <p:spPr>
          <a:xfrm>
            <a:off x="12582145" y="250883"/>
            <a:ext cx="2276857" cy="738664"/>
          </a:xfrm>
          <a:prstGeom prst="rect">
            <a:avLst/>
          </a:prstGeom>
          <a:noFill/>
          <a:ln w="3492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Date:</a:t>
            </a:r>
          </a:p>
          <a:p>
            <a:endParaRPr lang="en-US" sz="1400" b="1" dirty="0"/>
          </a:p>
          <a:p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62717-77DE-4109-8DA4-1C5D01723651}"/>
              </a:ext>
            </a:extLst>
          </p:cNvPr>
          <p:cNvSpPr txBox="1"/>
          <p:nvPr/>
        </p:nvSpPr>
        <p:spPr>
          <a:xfrm>
            <a:off x="685053" y="1259785"/>
            <a:ext cx="6360877" cy="1215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Currently 3 broad spectrum antibiotics in the CWH formulary have a 48hr timeout procedure. There is no formal procedure for review with feedback to the provider.  In the current state informal feedback is provided to the prescriber </a:t>
            </a:r>
            <a:r>
              <a:rPr lang="en-US" sz="1100" u="sng" dirty="0"/>
              <a:t>39</a:t>
            </a:r>
            <a:r>
              <a:rPr lang="en-US" sz="1100" dirty="0"/>
              <a:t>% of the time.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CWH Pharmacy departmental goal for 2019 is for the identified broad spectrum antibiotics to have post-prescritption review and feedback given to prescribers </a:t>
            </a:r>
            <a:r>
              <a:rPr lang="en-US" sz="1100" u="sng" dirty="0"/>
              <a:t>100</a:t>
            </a:r>
            <a:r>
              <a:rPr lang="en-US" sz="1100" dirty="0"/>
              <a:t> % of the time.</a:t>
            </a:r>
          </a:p>
          <a:p>
            <a:r>
              <a:rPr lang="en-US" sz="900" dirty="0"/>
              <a:t>The CDC Core Elements and DNV NIAHO MM.8 recommend post-prescription review and feedback on all antibiotics.  Post-prescription review and feedback is considered a best practice for reducing antibiotic resistance.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9BCEED-A187-4CC1-97DC-C4D3DAAB98E7}"/>
              </a:ext>
            </a:extLst>
          </p:cNvPr>
          <p:cNvSpPr txBox="1"/>
          <p:nvPr/>
        </p:nvSpPr>
        <p:spPr>
          <a:xfrm>
            <a:off x="8171456" y="7673286"/>
            <a:ext cx="470613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Copy and paste updated VSM as changes are made to process.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Also include process and outcome measures.</a:t>
            </a:r>
          </a:p>
        </p:txBody>
      </p:sp>
      <p:pic>
        <p:nvPicPr>
          <p:cNvPr id="2090" name="Cloud 1">
            <a:extLst>
              <a:ext uri="{FF2B5EF4-FFF2-40B4-BE49-F238E27FC236}">
                <a16:creationId xmlns:a16="http://schemas.microsoft.com/office/drawing/2014/main" id="{93E807C6-61BB-4725-A54E-45F4CD89936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85" y="23051"/>
            <a:ext cx="10096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Oval 77">
            <a:extLst>
              <a:ext uri="{FF2B5EF4-FFF2-40B4-BE49-F238E27FC236}">
                <a16:creationId xmlns:a16="http://schemas.microsoft.com/office/drawing/2014/main" id="{06FD512C-302B-4C01-A71C-9DE96064340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12633325"/>
            <a:ext cx="366712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8FD985-2ABE-4139-BEF5-0A82E16EF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004" y="1842139"/>
            <a:ext cx="6882882" cy="39112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5C50DC-5749-4B0A-BF9B-DBEDFFA84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7524" y="6370609"/>
            <a:ext cx="6543591" cy="3488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61A6FE-E412-481B-9490-C0D06050C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916" y="3290992"/>
            <a:ext cx="6955187" cy="3730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8DFC7A-F355-4E92-8AEC-7F5C22A1A6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608" y="7310788"/>
            <a:ext cx="4084707" cy="25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9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0BEA6-5D4F-4D30-A3F5-BF3FAA08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19" y="894080"/>
            <a:ext cx="10791112" cy="1937173"/>
          </a:xfrm>
        </p:spPr>
        <p:txBody>
          <a:bodyPr/>
          <a:lstStyle/>
          <a:p>
            <a:r>
              <a:rPr lang="en-US" dirty="0" err="1"/>
              <a:t>Ivent</a:t>
            </a:r>
            <a:r>
              <a:rPr lang="en-US" dirty="0"/>
              <a:t> Task Audit August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F5A1B-D0D4-4F64-A345-1A6CDE05D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319" y="3337834"/>
            <a:ext cx="5254142" cy="1366019"/>
          </a:xfrm>
        </p:spPr>
        <p:txBody>
          <a:bodyPr/>
          <a:lstStyle/>
          <a:p>
            <a:r>
              <a:rPr lang="en-US" sz="4800" dirty="0"/>
              <a:t>Pre Go-Live </a:t>
            </a:r>
          </a:p>
          <a:p>
            <a:r>
              <a:rPr lang="en-US" sz="2800" dirty="0"/>
              <a:t>39% Targeted ABX reviewed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3634E-B172-47B1-A66F-31C78AAF3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139" y="6576454"/>
            <a:ext cx="5254142" cy="48460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(10 Day Snap Shot)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D6387E-A8E2-4C93-89FC-2D3CAD6B9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91139" y="4744552"/>
            <a:ext cx="5254142" cy="1366019"/>
          </a:xfrm>
        </p:spPr>
        <p:txBody>
          <a:bodyPr/>
          <a:lstStyle/>
          <a:p>
            <a:r>
              <a:rPr lang="en-US" sz="4800" dirty="0"/>
              <a:t>Post Go-Live</a:t>
            </a:r>
          </a:p>
          <a:p>
            <a:r>
              <a:rPr lang="en-US" sz="2800" dirty="0"/>
              <a:t>80% Targeted ABX reviewed 16/20</a:t>
            </a:r>
          </a:p>
          <a:p>
            <a:r>
              <a:rPr lang="en-US" sz="2800" dirty="0"/>
              <a:t>plus additional 21 ABX reviewed</a:t>
            </a:r>
          </a:p>
        </p:txBody>
      </p:sp>
    </p:spTree>
    <p:extLst>
      <p:ext uri="{BB962C8B-B14F-4D97-AF65-F5344CB8AC3E}">
        <p14:creationId xmlns:p14="http://schemas.microsoft.com/office/powerpoint/2010/main" val="335668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7DEA-0CE1-4605-9FA3-7F1A1293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FC6C3-6AA0-4BBF-9EF7-E9201395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daily huddle sharing wins and barriers</a:t>
            </a:r>
          </a:p>
          <a:p>
            <a:r>
              <a:rPr lang="en-US" dirty="0"/>
              <a:t>Audit iVent, review and feedback</a:t>
            </a:r>
          </a:p>
          <a:p>
            <a:r>
              <a:rPr lang="en-US" dirty="0"/>
              <a:t>Audit overall targeted antimicrobial usage</a:t>
            </a:r>
          </a:p>
          <a:p>
            <a:r>
              <a:rPr lang="en-US" dirty="0"/>
              <a:t>Monitor for sustainability</a:t>
            </a:r>
          </a:p>
          <a:p>
            <a:r>
              <a:rPr lang="en-US" dirty="0"/>
              <a:t>Continue PDSA cycles</a:t>
            </a:r>
          </a:p>
          <a:p>
            <a:r>
              <a:rPr lang="en-US" dirty="0"/>
              <a:t>Expand to WVH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2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25E8-1097-4173-9039-2785834B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5EF76-3DF5-471B-9EEB-EAEA776CF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Champions</a:t>
            </a:r>
          </a:p>
          <a:p>
            <a:r>
              <a:rPr lang="en-US" dirty="0"/>
              <a:t>PDSA Ideas form the group</a:t>
            </a:r>
          </a:p>
        </p:txBody>
      </p:sp>
    </p:spTree>
    <p:extLst>
      <p:ext uri="{BB962C8B-B14F-4D97-AF65-F5344CB8AC3E}">
        <p14:creationId xmlns:p14="http://schemas.microsoft.com/office/powerpoint/2010/main" val="2394209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150C-96F5-4DD1-B4BE-FBAF4052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ECB7A-9C63-4779-897D-2E3DDB558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Tyler Fischback</a:t>
            </a:r>
          </a:p>
          <a:p>
            <a:r>
              <a:rPr lang="en-US" dirty="0"/>
              <a:t>Greg Stahly</a:t>
            </a:r>
          </a:p>
          <a:p>
            <a:r>
              <a:rPr lang="en-US" dirty="0"/>
              <a:t>Brent Bell</a:t>
            </a:r>
          </a:p>
          <a:p>
            <a:r>
              <a:rPr lang="en-US" dirty="0"/>
              <a:t>Clari Ramos</a:t>
            </a:r>
          </a:p>
          <a:p>
            <a:r>
              <a:rPr lang="en-US" dirty="0"/>
              <a:t>Shane Lescher</a:t>
            </a:r>
          </a:p>
          <a:p>
            <a:r>
              <a:rPr lang="en-US" dirty="0"/>
              <a:t>Khoa Nguyen</a:t>
            </a:r>
          </a:p>
          <a:p>
            <a:r>
              <a:rPr lang="en-US" dirty="0"/>
              <a:t>Billy Gibson</a:t>
            </a:r>
          </a:p>
          <a:p>
            <a:r>
              <a:rPr lang="en-US" dirty="0"/>
              <a:t>Megan Lenz</a:t>
            </a:r>
          </a:p>
          <a:p>
            <a:r>
              <a:rPr lang="en-US" dirty="0"/>
              <a:t>James Leifheit</a:t>
            </a:r>
          </a:p>
          <a:p>
            <a:r>
              <a:rPr lang="en-US" dirty="0"/>
              <a:t>Keely Sieg</a:t>
            </a:r>
          </a:p>
          <a:p>
            <a:r>
              <a:rPr lang="en-US" dirty="0"/>
              <a:t>Alesha Perrin</a:t>
            </a:r>
          </a:p>
        </p:txBody>
      </p:sp>
    </p:spTree>
    <p:extLst>
      <p:ext uri="{BB962C8B-B14F-4D97-AF65-F5344CB8AC3E}">
        <p14:creationId xmlns:p14="http://schemas.microsoft.com/office/powerpoint/2010/main" val="281750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9711-5689-413E-90C4-F3B19652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Sixty Day Follow-up</a:t>
            </a:r>
          </a:p>
        </p:txBody>
      </p:sp>
    </p:spTree>
    <p:extLst>
      <p:ext uri="{BB962C8B-B14F-4D97-AF65-F5344CB8AC3E}">
        <p14:creationId xmlns:p14="http://schemas.microsoft.com/office/powerpoint/2010/main" val="108883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EFE4FA-3EA9-4C19-B917-8E75562C4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061592"/>
              </p:ext>
            </p:extLst>
          </p:nvPr>
        </p:nvGraphicFramePr>
        <p:xfrm>
          <a:off x="979488" y="1092200"/>
          <a:ext cx="12393612" cy="738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2712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EFE4FA-3EA9-4C19-B917-8E75562C4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582738"/>
              </p:ext>
            </p:extLst>
          </p:nvPr>
        </p:nvGraphicFramePr>
        <p:xfrm>
          <a:off x="979488" y="1092200"/>
          <a:ext cx="12393612" cy="738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90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1F9F35D-7B59-4662-BB45-C030551F6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091817"/>
              </p:ext>
            </p:extLst>
          </p:nvPr>
        </p:nvGraphicFramePr>
        <p:xfrm>
          <a:off x="726264" y="1558176"/>
          <a:ext cx="12393612" cy="738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B0134F4-CF5C-4421-93A1-FC44321CDEF3}"/>
              </a:ext>
            </a:extLst>
          </p:cNvPr>
          <p:cNvSpPr txBox="1"/>
          <p:nvPr/>
        </p:nvSpPr>
        <p:spPr>
          <a:xfrm>
            <a:off x="3193550" y="5820543"/>
            <a:ext cx="84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 Go-Live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1E5FA-2627-47D0-8B25-D9F4D0AAD4A0}"/>
              </a:ext>
            </a:extLst>
          </p:cNvPr>
          <p:cNvSpPr txBox="1"/>
          <p:nvPr/>
        </p:nvSpPr>
        <p:spPr>
          <a:xfrm>
            <a:off x="6973361" y="9073625"/>
            <a:ext cx="159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AC89B-890A-4948-A9A7-D34626DD77B6}"/>
              </a:ext>
            </a:extLst>
          </p:cNvPr>
          <p:cNvSpPr txBox="1"/>
          <p:nvPr/>
        </p:nvSpPr>
        <p:spPr>
          <a:xfrm>
            <a:off x="3416968" y="800479"/>
            <a:ext cx="797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Targeted Broad Spectrum Antibiotic Monthly Review </a:t>
            </a:r>
          </a:p>
        </p:txBody>
      </p:sp>
    </p:spTree>
    <p:extLst>
      <p:ext uri="{BB962C8B-B14F-4D97-AF65-F5344CB8AC3E}">
        <p14:creationId xmlns:p14="http://schemas.microsoft.com/office/powerpoint/2010/main" val="357770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A274B-69C9-421E-89EF-3BCFA1AB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CWH Days of Therapy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998D960-5A79-47E7-8036-AE5F57523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903869"/>
              </p:ext>
            </p:extLst>
          </p:nvPr>
        </p:nvGraphicFramePr>
        <p:xfrm>
          <a:off x="1155907" y="3327676"/>
          <a:ext cx="10790237" cy="569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272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A274B-69C9-421E-89EF-3BCFA1AB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CWH Days of Therapy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998D960-5A79-47E7-8036-AE5F57523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092877"/>
              </p:ext>
            </p:extLst>
          </p:nvPr>
        </p:nvGraphicFramePr>
        <p:xfrm>
          <a:off x="1155907" y="3327676"/>
          <a:ext cx="10790237" cy="569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780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ECB3B-94AD-4E01-8827-A5D793A1FE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743" y="3396927"/>
            <a:ext cx="11917032" cy="29392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/>
              <a:t>Definition: </a:t>
            </a:r>
            <a:r>
              <a:rPr lang="en-US" sz="2400" dirty="0">
                <a:solidFill>
                  <a:schemeClr val="tx1"/>
                </a:solidFill>
              </a:rPr>
              <a:t>Post Prescriptive Review &amp; Feedback is a “drug timeout” at the 48-72-hour mark. </a:t>
            </a:r>
            <a:endParaRPr lang="en-US" sz="2400" dirty="0"/>
          </a:p>
          <a:p>
            <a:r>
              <a:rPr lang="en-US" sz="2400" dirty="0"/>
              <a:t>2019 Antimicrobial Stewardship (AMS) goal is to have a formal post-prescritption review and feedback given to provider and documented </a:t>
            </a:r>
            <a:r>
              <a:rPr lang="en-US" sz="3200" u="sng" dirty="0"/>
              <a:t>100</a:t>
            </a:r>
            <a:r>
              <a:rPr lang="en-US" sz="3200" dirty="0"/>
              <a:t> %</a:t>
            </a:r>
            <a:r>
              <a:rPr lang="en-US" sz="2400" dirty="0"/>
              <a:t> of the time. </a:t>
            </a:r>
          </a:p>
          <a:p>
            <a:r>
              <a:rPr lang="en-US" sz="2400" dirty="0"/>
              <a:t>In the current state informal feedback is provided to the prescriber </a:t>
            </a:r>
            <a:r>
              <a:rPr lang="en-US" sz="3200" u="sng" dirty="0"/>
              <a:t>39</a:t>
            </a:r>
            <a:r>
              <a:rPr lang="en-US" sz="3200" dirty="0"/>
              <a:t>% </a:t>
            </a:r>
            <a:r>
              <a:rPr lang="en-US" sz="2400" dirty="0"/>
              <a:t>of the time.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1141CC-83B2-427D-BD09-B62A2FEAF7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2646" y="1137503"/>
            <a:ext cx="10790237" cy="138499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Problem Statement:  </a:t>
            </a:r>
            <a:r>
              <a:rPr lang="en-US" sz="2800" i="1" dirty="0">
                <a:latin typeface="Calibri" panose="020F0502020204030204" pitchFamily="34" charset="0"/>
                <a:cs typeface="Times New Roman" panose="02020603050405020304" pitchFamily="18" charset="0"/>
              </a:rPr>
              <a:t>No formal process for Post-Prescription Review and Feedback of targeted broad spectrum IV antibiotics (Cefepime, Meropenem &amp; Piperacillin/tazobactam.</a:t>
            </a:r>
          </a:p>
        </p:txBody>
      </p:sp>
    </p:spTree>
    <p:extLst>
      <p:ext uri="{BB962C8B-B14F-4D97-AF65-F5344CB8AC3E}">
        <p14:creationId xmlns:p14="http://schemas.microsoft.com/office/powerpoint/2010/main" val="2132519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A274B-69C9-421E-89EF-3BCFA1AB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CWH Days of Therapy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998D960-5A79-47E7-8036-AE5F57523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012596"/>
              </p:ext>
            </p:extLst>
          </p:nvPr>
        </p:nvGraphicFramePr>
        <p:xfrm>
          <a:off x="1036638" y="3168650"/>
          <a:ext cx="10790237" cy="569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917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5537F-DBED-471D-B717-A4E1641D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19" y="894080"/>
            <a:ext cx="10791112" cy="2165643"/>
          </a:xfrm>
        </p:spPr>
        <p:txBody>
          <a:bodyPr>
            <a:normAutofit fontScale="90000"/>
          </a:bodyPr>
          <a:lstStyle/>
          <a:p>
            <a:r>
              <a:rPr lang="en-US" dirty="0"/>
              <a:t>Formal Post-Prescription Review and Feedback: Why?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D21A-00F3-4162-9A0B-D5ECFB852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17" y="2790497"/>
            <a:ext cx="11134661" cy="607016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2800" dirty="0"/>
          </a:p>
          <a:p>
            <a:r>
              <a:rPr lang="en-US" sz="2800" dirty="0"/>
              <a:t>Drive more definitive therapy for the patient.</a:t>
            </a:r>
          </a:p>
          <a:p>
            <a:r>
              <a:rPr lang="en-US" sz="2800" dirty="0"/>
              <a:t>Prevention of resistant strains of bugs in our community. </a:t>
            </a:r>
          </a:p>
          <a:p>
            <a:r>
              <a:rPr lang="en-US" sz="2800" dirty="0"/>
              <a:t>Meet CMS &amp; DNV AMS recommendations.</a:t>
            </a:r>
          </a:p>
          <a:p>
            <a:r>
              <a:rPr lang="en-US" sz="2800" dirty="0"/>
              <a:t>Meet AMS Goal to decrease broad spectrum antibiotic use. </a:t>
            </a:r>
          </a:p>
          <a:p>
            <a:r>
              <a:rPr lang="en-US" sz="2800" dirty="0"/>
              <a:t>Provide best practice guidelines to providers. </a:t>
            </a:r>
          </a:p>
          <a:p>
            <a:r>
              <a:rPr lang="en-US" sz="2800" dirty="0"/>
              <a:t>Improved clinical outcome-potential decreased days of therapy length of stay. </a:t>
            </a:r>
          </a:p>
          <a:p>
            <a:endParaRPr lang="en-US" dirty="0"/>
          </a:p>
        </p:txBody>
      </p:sp>
      <p:pic>
        <p:nvPicPr>
          <p:cNvPr id="4" name="Graphic 3" descr="Bug">
            <a:extLst>
              <a:ext uri="{FF2B5EF4-FFF2-40B4-BE49-F238E27FC236}">
                <a16:creationId xmlns:a16="http://schemas.microsoft.com/office/drawing/2014/main" id="{9B8850E8-DFEA-4285-AE2D-19C66A374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234261">
            <a:off x="11740929" y="4475271"/>
            <a:ext cx="491544" cy="4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2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658395"/>
            <a:ext cx="6800851" cy="9060035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4743042" y="2797260"/>
            <a:ext cx="388620" cy="3886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95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805" y="637748"/>
            <a:ext cx="8757995" cy="874395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7428314" y="4621103"/>
            <a:ext cx="388620" cy="3886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95"/>
          </a:p>
        </p:txBody>
      </p:sp>
      <p:sp>
        <p:nvSpPr>
          <p:cNvPr id="8" name="TextBox 7"/>
          <p:cNvSpPr txBox="1"/>
          <p:nvPr/>
        </p:nvSpPr>
        <p:spPr>
          <a:xfrm>
            <a:off x="857543" y="1784952"/>
            <a:ext cx="2850325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5" dirty="0"/>
              <a:t>Carbapenems</a:t>
            </a:r>
          </a:p>
          <a:p>
            <a:r>
              <a:rPr lang="en-US" sz="2295" dirty="0"/>
              <a:t>-use is higher here than in 65% of 250+ bed hospitals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8315" y="2314713"/>
            <a:ext cx="2130711" cy="445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5" dirty="0"/>
              <a:t>cephalosporins</a:t>
            </a:r>
          </a:p>
        </p:txBody>
      </p:sp>
    </p:spTree>
    <p:extLst>
      <p:ext uri="{BB962C8B-B14F-4D97-AF65-F5344CB8AC3E}">
        <p14:creationId xmlns:p14="http://schemas.microsoft.com/office/powerpoint/2010/main" val="49711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CE266-9A90-49D1-89FA-675DEA118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40" y="724012"/>
            <a:ext cx="12984369" cy="861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9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540913" cy="1005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2418"/>
            <a:ext cx="15544799" cy="10070818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90" y="704088"/>
            <a:ext cx="14328419" cy="865022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F2F76-E2A3-4B45-9829-C3ADA47ED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96" y="734660"/>
            <a:ext cx="6040637" cy="4530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611FB6-973D-4F65-AB16-D1AEC2D6C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96" y="5399407"/>
            <a:ext cx="5000687" cy="3867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B94B64-1A84-4AE0-9583-7548CFBEC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1915" y="723411"/>
            <a:ext cx="3944289" cy="3011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359E1E-CEB5-4199-990B-833B56F05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4435" y="1864749"/>
            <a:ext cx="3747339" cy="28803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EFF3CC-3087-4075-A1F4-EDE9D446A9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8533" y="2945070"/>
            <a:ext cx="3793646" cy="29088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A29510-CD06-4262-86CE-5A42582415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3061" y="4009034"/>
            <a:ext cx="3741996" cy="28803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6F4951-244A-4EAA-97FD-A8247EAEDC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1135" y="5213855"/>
            <a:ext cx="3581243" cy="27614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898B4F7-739E-4EBF-81D1-DC8EC21A74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65349" y="6256648"/>
            <a:ext cx="3762463" cy="2881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90305B-13B5-4688-90DA-7C4ECA101A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3024" y="971881"/>
            <a:ext cx="5232352" cy="40910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F65300-1635-4848-8532-6B8EF4A69F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7357" y="5383481"/>
            <a:ext cx="4852074" cy="3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38D820-18F7-4894-862F-B6B2969E8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63" y="1055077"/>
            <a:ext cx="15532456" cy="80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6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35669-9B37-4F83-9DCB-84BAE143B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3" y="824459"/>
            <a:ext cx="15030841" cy="86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1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7F6950-18AF-4C62-BBAA-A163FCFDF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71" y="1066800"/>
            <a:ext cx="14886267" cy="79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268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8EC253659648428E0A831DB8AE8EA3" ma:contentTypeVersion="1" ma:contentTypeDescription="Create a new document." ma:contentTypeScope="" ma:versionID="ac0cebd5b2c53649cfef53700e7dfb22">
  <xsd:schema xmlns:xsd="http://www.w3.org/2001/XMLSchema" xmlns:xs="http://www.w3.org/2001/XMLSchema" xmlns:p="http://schemas.microsoft.com/office/2006/metadata/properties" xmlns:ns1="http://schemas.microsoft.com/sharepoint/v3" xmlns:ns2="3964d921-e2c0-4ece-8d0a-6e2b466f3051" targetNamespace="http://schemas.microsoft.com/office/2006/metadata/properties" ma:root="true" ma:fieldsID="4b7085a0a1851c6fa9846f92ca030272" ns1:_="" ns2:_="">
    <xsd:import namespace="http://schemas.microsoft.com/sharepoint/v3"/>
    <xsd:import namespace="3964d921-e2c0-4ece-8d0a-6e2b466f305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4d921-e2c0-4ece-8d0a-6e2b466f305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964d921-e2c0-4ece-8d0a-6e2b466f3051">63QZ4T7NE7ZK-2028200811-52</_dlc_DocId>
    <_dlc_DocIdUrl xmlns="3964d921-e2c0-4ece-8d0a-6e2b466f3051">
      <Url>https://chpulse.ch.rmc/StaffLeadDev/_layouts/15/DocIdRedir.aspx?ID=63QZ4T7NE7ZK-2028200811-52</Url>
      <Description>63QZ4T7NE7ZK-2028200811-52</Description>
    </_dlc_DocIdUrl>
  </documentManagement>
</p:properties>
</file>

<file path=customXml/itemProps1.xml><?xml version="1.0" encoding="utf-8"?>
<ds:datastoreItem xmlns:ds="http://schemas.openxmlformats.org/officeDocument/2006/customXml" ds:itemID="{FA598083-845C-41CB-8E07-F7F67BC9E7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0DC70D-4138-4E66-B820-C57E85B4EA2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E82F028-3A96-424C-B4A7-CF972E1498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64d921-e2c0-4ece-8d0a-6e2b466f30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D420F67-C13A-49D5-AC9C-7C29F184247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3964d921-e2c0-4ece-8d0a-6e2b466f3051"/>
    <ds:schemaRef ds:uri="http://purl.org/dc/dcmitype/"/>
    <ds:schemaRef ds:uri="http://purl.org/dc/terms/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1303</Words>
  <Application>Microsoft Office PowerPoint</Application>
  <PresentationFormat>Custom</PresentationFormat>
  <Paragraphs>179</Paragraphs>
  <Slides>20</Slides>
  <Notes>18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HelveticaNeueLT Pro 45 Lt</vt:lpstr>
      <vt:lpstr>Trebuchet MS</vt:lpstr>
      <vt:lpstr>Wingdings 3</vt:lpstr>
      <vt:lpstr>Facet</vt:lpstr>
      <vt:lpstr>PowerPoint Presentation</vt:lpstr>
      <vt:lpstr>Problem Statement:  No formal process for Post-Prescription Review and Feedback of targeted broad spectrum IV antibiotics (Cefepime, Meropenem &amp; Piperacillin/tazobactam.</vt:lpstr>
      <vt:lpstr>Formal Post-Prescription Review and Feedback: Why?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Ivent Task Audit August 2019</vt:lpstr>
      <vt:lpstr>Next Steps</vt:lpstr>
      <vt:lpstr>Practice Council</vt:lpstr>
      <vt:lpstr>Thank You </vt:lpstr>
      <vt:lpstr>Sixty Day Follow-up</vt:lpstr>
      <vt:lpstr>PowerPoint Presentation</vt:lpstr>
      <vt:lpstr>PowerPoint Presentation</vt:lpstr>
      <vt:lpstr>PowerPoint Presentation</vt:lpstr>
      <vt:lpstr>CWH Days of Therapy</vt:lpstr>
      <vt:lpstr>CWH Days of Therapy</vt:lpstr>
      <vt:lpstr>CWH Days of Therapy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Cindy</dc:creator>
  <cp:lastModifiedBy>Johnston, Cindy</cp:lastModifiedBy>
  <cp:revision>199</cp:revision>
  <cp:lastPrinted>2019-12-18T23:36:56Z</cp:lastPrinted>
  <dcterms:created xsi:type="dcterms:W3CDTF">2019-08-28T16:36:40Z</dcterms:created>
  <dcterms:modified xsi:type="dcterms:W3CDTF">2020-01-15T21:17:25Z</dcterms:modified>
</cp:coreProperties>
</file>