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6"/>
  </p:notesMasterIdLst>
  <p:handoutMasterIdLst>
    <p:handoutMasterId r:id="rId27"/>
  </p:handoutMasterIdLst>
  <p:sldIdLst>
    <p:sldId id="276" r:id="rId6"/>
    <p:sldId id="299" r:id="rId7"/>
    <p:sldId id="301" r:id="rId8"/>
    <p:sldId id="300" r:id="rId9"/>
    <p:sldId id="303" r:id="rId10"/>
    <p:sldId id="304" r:id="rId11"/>
    <p:sldId id="305" r:id="rId12"/>
    <p:sldId id="288" r:id="rId13"/>
    <p:sldId id="306" r:id="rId14"/>
    <p:sldId id="307" r:id="rId15"/>
    <p:sldId id="302" r:id="rId16"/>
    <p:sldId id="289" r:id="rId17"/>
    <p:sldId id="290" r:id="rId18"/>
    <p:sldId id="291" r:id="rId19"/>
    <p:sldId id="292" r:id="rId20"/>
    <p:sldId id="297" r:id="rId21"/>
    <p:sldId id="287" r:id="rId22"/>
    <p:sldId id="296" r:id="rId23"/>
    <p:sldId id="294" r:id="rId24"/>
    <p:sldId id="286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9D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0885" autoAdjust="0"/>
  </p:normalViewPr>
  <p:slideViewPr>
    <p:cSldViewPr>
      <p:cViewPr varScale="1">
        <p:scale>
          <a:sx n="87" d="100"/>
          <a:sy n="87" d="100"/>
        </p:scale>
        <p:origin x="3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Cefepime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</c:v>
                </c:pt>
                <c:pt idx="1">
                  <c:v>100</c:v>
                </c:pt>
                <c:pt idx="2">
                  <c:v>20</c:v>
                </c:pt>
                <c:pt idx="3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0F-4D1D-8A11-E5BFC876D1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Meropenem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67</c:v>
                </c:pt>
                <c:pt idx="1">
                  <c:v>91</c:v>
                </c:pt>
                <c:pt idx="2">
                  <c:v>75</c:v>
                </c:pt>
                <c:pt idx="3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0F-4D1D-8A11-E5BFC876D1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Piperacillin-Tazobactam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September</c:v>
                </c:pt>
                <c:pt idx="1">
                  <c:v>October</c:v>
                </c:pt>
                <c:pt idx="2">
                  <c:v>November</c:v>
                </c:pt>
                <c:pt idx="3">
                  <c:v>December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56</c:v>
                </c:pt>
                <c:pt idx="1">
                  <c:v>56</c:v>
                </c:pt>
                <c:pt idx="2">
                  <c:v>68</c:v>
                </c:pt>
                <c:pt idx="3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0F-4D1D-8A11-E5BFC876D1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147360"/>
        <c:axId val="335147752"/>
      </c:barChart>
      <c:catAx>
        <c:axId val="335147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47752"/>
        <c:crosses val="autoZero"/>
        <c:auto val="1"/>
        <c:lblAlgn val="ctr"/>
        <c:lblOffset val="100"/>
        <c:noMultiLvlLbl val="0"/>
      </c:catAx>
      <c:valAx>
        <c:axId val="335147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Percent Reviewed with Feedback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473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39533075587649"/>
          <c:y val="3.0868443680137574E-2"/>
          <c:w val="0.89350578346328735"/>
          <c:h val="0.861198231562413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Targeted Medications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baseline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  <c:pt idx="4">
                  <c:v>December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</c:v>
                </c:pt>
                <c:pt idx="1">
                  <c:v>58</c:v>
                </c:pt>
                <c:pt idx="2">
                  <c:v>72</c:v>
                </c:pt>
                <c:pt idx="3">
                  <c:v>61</c:v>
                </c:pt>
                <c:pt idx="4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66F-4733-958E-F83BA0DF3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148928"/>
        <c:axId val="335149320"/>
      </c:lineChart>
      <c:catAx>
        <c:axId val="33514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49320"/>
        <c:crosses val="autoZero"/>
        <c:auto val="1"/>
        <c:lblAlgn val="ctr"/>
        <c:lblOffset val="100"/>
        <c:noMultiLvlLbl val="0"/>
      </c:catAx>
      <c:valAx>
        <c:axId val="3351493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Percent Reviewed with Feedback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48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</c:strCache>
            </c:strRef>
          </c:cat>
          <c:val>
            <c:numRef>
              <c:f>Sheet1!$B$12:$B$15</c:f>
              <c:numCache>
                <c:formatCode>0</c:formatCode>
                <c:ptCount val="4"/>
                <c:pt idx="0">
                  <c:v>89.199999999999989</c:v>
                </c:pt>
                <c:pt idx="1">
                  <c:v>98.88</c:v>
                </c:pt>
                <c:pt idx="2">
                  <c:v>95.95</c:v>
                </c:pt>
                <c:pt idx="3">
                  <c:v>76.099999999999994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AD-41EF-B85F-423389993F99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Sheet1!$A$12:$A$15</c:f>
              <c:strCache>
                <c:ptCount val="4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</c:strCache>
            </c:strRef>
          </c:cat>
          <c:val>
            <c:numRef>
              <c:f>Sheet1!$C$12:$C$15</c:f>
              <c:numCache>
                <c:formatCode>0</c:formatCode>
                <c:ptCount val="4"/>
                <c:pt idx="0">
                  <c:v>58.93</c:v>
                </c:pt>
                <c:pt idx="1">
                  <c:v>63.76</c:v>
                </c:pt>
                <c:pt idx="2">
                  <c:v>58.05</c:v>
                </c:pt>
                <c:pt idx="3">
                  <c:v>73.009999999999991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AD-41EF-B85F-423389993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4173784"/>
        <c:axId val="264174176"/>
      </c:barChart>
      <c:catAx>
        <c:axId val="264173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Month/Year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174176"/>
        <c:crosses val="autoZero"/>
        <c:auto val="1"/>
        <c:lblAlgn val="ctr"/>
        <c:lblOffset val="100"/>
        <c:noMultiLvlLbl val="1"/>
      </c:catAx>
      <c:valAx>
        <c:axId val="2641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 of Therapy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1737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0.23597</cdr:x>
      <cdr:y>0.43696</cdr:y>
    </cdr:from>
    <cdr:to>
      <cdr:x>0.31275</cdr:x>
      <cdr:y>0.53073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5934C555-F37E-4D30-8BF2-EE12CEAA224E}"/>
            </a:ext>
          </a:extLst>
        </cdr:cNvPr>
        <cdr:cNvSpPr txBox="1"/>
      </cdr:nvSpPr>
      <cdr:spPr>
        <a:xfrm xmlns:a="http://schemas.openxmlformats.org/drawingml/2006/main">
          <a:off x="2924574" y="3226939"/>
          <a:ext cx="951471" cy="692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I-Vent</a:t>
          </a:r>
        </a:p>
        <a:p xmlns:a="http://schemas.openxmlformats.org/drawingml/2006/main">
          <a:r>
            <a:rPr lang="en-US" sz="1100" dirty="0"/>
            <a:t>changes 8/2/19</a:t>
          </a:r>
        </a:p>
      </cdr:txBody>
    </cdr:sp>
  </cdr:relSizeAnchor>
  <cdr:relSizeAnchor xmlns:cdr="http://schemas.openxmlformats.org/drawingml/2006/chartDrawing">
    <cdr:from>
      <cdr:x>0.35842</cdr:x>
      <cdr:y>0.30722</cdr:y>
    </cdr:from>
    <cdr:to>
      <cdr:x>0.45039</cdr:x>
      <cdr:y>0.36746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="" xmlns:a16="http://schemas.microsoft.com/office/drawing/2014/main" id="{8EBA0070-1419-4237-B933-90F831D7F906}"/>
            </a:ext>
          </a:extLst>
        </cdr:cNvPr>
        <cdr:cNvSpPr txBox="1"/>
      </cdr:nvSpPr>
      <cdr:spPr>
        <a:xfrm xmlns:a="http://schemas.openxmlformats.org/drawingml/2006/main">
          <a:off x="4442146" y="2268838"/>
          <a:ext cx="1139803" cy="444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One Month Post</a:t>
          </a:r>
        </a:p>
        <a:p xmlns:a="http://schemas.openxmlformats.org/drawingml/2006/main">
          <a:r>
            <a:rPr lang="en-US" sz="1100" dirty="0"/>
            <a:t> Go-Live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D51C87-8159-45FD-AB28-61D4AC89935E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CCF67F-4795-457C-8740-E9F1FE68D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AD97D5-DDE5-4434-9DBD-79F3FF8097C1}" type="datetimeFigureOut">
              <a:rPr lang="en-US" smtClean="0"/>
              <a:pPr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CEB9A9-9C49-4075-8AD0-F685BB83B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129F4-8F0B-4190-848C-EEDA46A37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129F4-8F0B-4190-848C-EEDA46A376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3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nfluence_PowerPoint_Cropped-Symbol_Background-Elemen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81200"/>
            <a:ext cx="6781800" cy="1600200"/>
          </a:xfrm>
          <a:prstGeom prst="rect">
            <a:avLst/>
          </a:prstGeom>
        </p:spPr>
        <p:txBody>
          <a:bodyPr anchor="b"/>
          <a:lstStyle>
            <a:lvl1pPr algn="l">
              <a:defRPr sz="3800" b="1">
                <a:solidFill>
                  <a:schemeClr val="bg1"/>
                </a:solidFill>
                <a:latin typeface="Georgia" pitchFamily="18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57599"/>
            <a:ext cx="6781800" cy="17526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3581399"/>
            <a:ext cx="8229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nfluence-Health_Logo-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0400" y="5676898"/>
            <a:ext cx="1905004" cy="9525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fluence_PowerPoint_Cropped-Symbol_Background-Element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Picture 6" descr="Confluence-Health_Logo-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0400" y="5676898"/>
            <a:ext cx="1905004" cy="9525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fluence_PowerPoint_Blue-Gradient_Background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nfluence_PowerPoint_Cropped-Symbol_Background-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0" name="Picture 9" descr="Confluence-Health_Logo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0401" y="5676898"/>
            <a:ext cx="1905001" cy="952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57200" y="1295400"/>
            <a:ext cx="8229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fluence_PowerPoint_Cropped-Symbol_Background-Element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none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57200" y="4419600"/>
            <a:ext cx="82296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onfluence-Health_Logo-Colo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10400" y="5676898"/>
            <a:ext cx="1905004" cy="95250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nfluence_PowerPoint_Blue-Gradient_Background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onfluence_PowerPoint_Cropped-Symbol_Background-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57200" y="1295400"/>
            <a:ext cx="8229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onfluence-Health_Logo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0401" y="5676898"/>
            <a:ext cx="1905001" cy="95250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nfluence_PowerPoint_Blue-Gradient_Background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 descr="Confluence_PowerPoint_Cropped-Symbol_Background-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cs typeface="Tahoma" pitchFamily="34" charset="0"/>
              </a:defRPr>
            </a:lvl4pPr>
            <a:lvl5pPr>
              <a:defRPr sz="12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00" b="1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cs typeface="Tahoma" pitchFamily="34" charset="0"/>
              </a:defRPr>
            </a:lvl2pPr>
            <a:lvl3pPr>
              <a:defRPr sz="1600">
                <a:latin typeface="Tahoma" pitchFamily="34" charset="0"/>
                <a:cs typeface="Tahoma" pitchFamily="34" charset="0"/>
              </a:defRPr>
            </a:lvl3pPr>
            <a:lvl4pPr>
              <a:defRPr sz="1400">
                <a:latin typeface="Tahoma" pitchFamily="34" charset="0"/>
                <a:cs typeface="Tahoma" pitchFamily="34" charset="0"/>
              </a:defRPr>
            </a:lvl4pPr>
            <a:lvl5pPr>
              <a:defRPr sz="12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457200" y="1295400"/>
            <a:ext cx="8229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0" y="1371600"/>
            <a:ext cx="0" cy="4800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4" name="Picture 23" descr="Confluence-Health_Logo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0401" y="5676898"/>
            <a:ext cx="1905001" cy="95250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nfluence_PowerPoint_Blue-Gradient_Background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Confluence_PowerPoint_Cropped-Symbol_Background-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57200" y="1295400"/>
            <a:ext cx="8229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 descr="Confluence-Health_Logo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0401" y="5676898"/>
            <a:ext cx="1905001" cy="9525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fluence_PowerPoint_Blue-Gradient_Background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onfluence_PowerPoint_Cropped-Symbol_Background-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3" name="Picture 12" descr="Confluence-Health_Logo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0401" y="5676898"/>
            <a:ext cx="1905001" cy="9525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nfluence_PowerPoint_Blue-Gradient_Background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Confluence_PowerPoint_Cropped-Symbol_Background-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05200" y="228600"/>
            <a:ext cx="0" cy="59436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Confluence-Health_Logo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0401" y="5676898"/>
            <a:ext cx="1905001" cy="9525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6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2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nfluence_PowerPoint_Blue-Gradient_Background-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Confluence_PowerPoint_Cropped-Symbol_Background-Element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096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1752600" y="5410200"/>
            <a:ext cx="55626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onfluence-Health_Logo-Color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010401" y="5676898"/>
            <a:ext cx="1905001" cy="952501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38183C42-986C-4DC9-877D-0B0CF362CAEC}" type="datetimeFigureOut">
              <a:rPr lang="en-US" smtClean="0"/>
              <a:pPr/>
              <a:t>1/24/2020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b"/>
          <a:lstStyle>
            <a:lvl1pPr algn="ctr">
              <a:defRPr sz="9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b"/>
          <a:lstStyle>
            <a:lvl1pPr algn="r">
              <a:defRPr sz="1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fld id="{F30DF18F-94CC-4BE0-8069-33EF2ACBDE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438400"/>
            <a:ext cx="66784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Antibiotic Timeout: PDSA</a:t>
            </a:r>
          </a:p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 timeout on our timeout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922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2165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Penicillins</a:t>
            </a:r>
            <a:r>
              <a:rPr lang="en-US" dirty="0" smtClean="0"/>
              <a:t>: Pip/</a:t>
            </a:r>
            <a:r>
              <a:rPr lang="en-US" dirty="0" err="1" smtClean="0"/>
              <a:t>Tazo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9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7637"/>
            <a:ext cx="8686800" cy="4525963"/>
          </a:xfrm>
        </p:spPr>
        <p:txBody>
          <a:bodyPr/>
          <a:lstStyle/>
          <a:p>
            <a:r>
              <a:rPr lang="en-US" dirty="0" smtClean="0"/>
              <a:t>What is a reasonable goal for % complete?</a:t>
            </a:r>
          </a:p>
          <a:p>
            <a:r>
              <a:rPr lang="en-US" dirty="0" smtClean="0"/>
              <a:t>Is this cemented in our workflows (i.e. Has this become habit?)</a:t>
            </a:r>
          </a:p>
          <a:p>
            <a:r>
              <a:rPr lang="en-US" dirty="0" smtClean="0"/>
              <a:t>What barriers exist? (confusion, confidence, knowledge gaps,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do we get support to those who need it?</a:t>
            </a:r>
          </a:p>
          <a:p>
            <a:r>
              <a:rPr lang="en-US" dirty="0" smtClean="0"/>
              <a:t>What specific areas of identified clinical opportunity can we focus in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1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4515606" cy="373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"/>
            <a:ext cx="439270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99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427165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4271650" cy="3051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2400"/>
            <a:ext cx="3581400" cy="3781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933937"/>
            <a:ext cx="3581400" cy="292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3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304800"/>
            <a:ext cx="3772619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2743200"/>
            <a:ext cx="3772619" cy="3923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04800"/>
            <a:ext cx="4419600" cy="26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0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191000" cy="4587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04800"/>
            <a:ext cx="434502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5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1"/>
            <a:ext cx="9144000" cy="469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5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8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Tools are Available to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(CAP)</a:t>
            </a:r>
          </a:p>
          <a:p>
            <a:r>
              <a:rPr lang="en-US" dirty="0" smtClean="0"/>
              <a:t>Institutional Data</a:t>
            </a:r>
          </a:p>
          <a:p>
            <a:r>
              <a:rPr lang="en-US" dirty="0" err="1" smtClean="0"/>
              <a:t>Antibiogram</a:t>
            </a:r>
            <a:endParaRPr lang="en-US" dirty="0" smtClean="0"/>
          </a:p>
          <a:p>
            <a:r>
              <a:rPr lang="en-US" dirty="0" smtClean="0"/>
              <a:t>MUE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986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17"/>
            <a:ext cx="8229600" cy="792162"/>
          </a:xfrm>
        </p:spPr>
        <p:txBody>
          <a:bodyPr/>
          <a:lstStyle/>
          <a:p>
            <a:r>
              <a:rPr lang="en-US" dirty="0" err="1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2162"/>
            <a:ext cx="9144000" cy="4846638"/>
          </a:xfrm>
        </p:spPr>
        <p:txBody>
          <a:bodyPr/>
          <a:lstStyle/>
          <a:p>
            <a:r>
              <a:rPr lang="en-US" sz="2800" dirty="0" err="1" smtClean="0"/>
              <a:t>Unasyn</a:t>
            </a:r>
            <a:r>
              <a:rPr lang="en-US" sz="2800" dirty="0" smtClean="0"/>
              <a:t> = 10 % of all PNA therapy days</a:t>
            </a:r>
          </a:p>
          <a:p>
            <a:r>
              <a:rPr lang="en-US" sz="2800" dirty="0" smtClean="0"/>
              <a:t> Pip/</a:t>
            </a:r>
            <a:r>
              <a:rPr lang="en-US" sz="2800" dirty="0" err="1" smtClean="0"/>
              <a:t>Tazo</a:t>
            </a:r>
            <a:r>
              <a:rPr lang="en-US" sz="2800" dirty="0" smtClean="0"/>
              <a:t>, </a:t>
            </a:r>
            <a:r>
              <a:rPr lang="en-US" sz="2800" dirty="0" err="1" smtClean="0"/>
              <a:t>meropenem</a:t>
            </a:r>
            <a:r>
              <a:rPr lang="en-US" sz="2800" dirty="0" smtClean="0"/>
              <a:t>, </a:t>
            </a:r>
            <a:r>
              <a:rPr lang="en-US" sz="2800" dirty="0" err="1" smtClean="0"/>
              <a:t>cefepime</a:t>
            </a:r>
            <a:r>
              <a:rPr lang="en-US" sz="2800" dirty="0" smtClean="0"/>
              <a:t> = 27.6 % </a:t>
            </a:r>
          </a:p>
          <a:p>
            <a:r>
              <a:rPr lang="en-US" sz="2800" dirty="0" smtClean="0"/>
              <a:t>CTX = 30%</a:t>
            </a:r>
          </a:p>
          <a:p>
            <a:r>
              <a:rPr lang="en-US" sz="2800" dirty="0" smtClean="0"/>
              <a:t>Consider using traditional CTX/</a:t>
            </a:r>
            <a:r>
              <a:rPr lang="en-US" sz="2800" dirty="0" err="1" smtClean="0"/>
              <a:t>Azithro</a:t>
            </a:r>
            <a:r>
              <a:rPr lang="en-US" sz="2800" dirty="0" smtClean="0"/>
              <a:t> regimen empirically for most PNA</a:t>
            </a:r>
          </a:p>
          <a:p>
            <a:r>
              <a:rPr lang="en-US" sz="2800" dirty="0" smtClean="0"/>
              <a:t>If empirically treating for PSE or MRSA, send blood and sputum cultures</a:t>
            </a:r>
          </a:p>
          <a:p>
            <a:r>
              <a:rPr lang="en-US" sz="2800" dirty="0" smtClean="0"/>
              <a:t>For non-severe CAP and no previous respiratory colonization of PSE or MRSA, do not give pip-</a:t>
            </a:r>
            <a:r>
              <a:rPr lang="en-US" sz="2800" dirty="0" err="1" smtClean="0"/>
              <a:t>tazo</a:t>
            </a:r>
            <a:r>
              <a:rPr lang="en-US" sz="2800" dirty="0" smtClean="0"/>
              <a:t> or </a:t>
            </a:r>
            <a:r>
              <a:rPr lang="en-US" sz="2800" dirty="0" err="1" smtClean="0"/>
              <a:t>vanco</a:t>
            </a:r>
            <a:endParaRPr lang="en-US" sz="2800" dirty="0" smtClean="0"/>
          </a:p>
          <a:p>
            <a:r>
              <a:rPr lang="en-US" sz="2800" dirty="0" smtClean="0"/>
              <a:t>For severe CAP on empiric pip-</a:t>
            </a:r>
            <a:r>
              <a:rPr lang="en-US" sz="2800" dirty="0" err="1" smtClean="0"/>
              <a:t>tazo</a:t>
            </a:r>
            <a:r>
              <a:rPr lang="en-US" sz="2800" dirty="0" smtClean="0"/>
              <a:t>, de-escalate at 48 hours if no growth (</a:t>
            </a:r>
            <a:r>
              <a:rPr lang="en-US" sz="2800" dirty="0" err="1" smtClean="0"/>
              <a:t>Abx</a:t>
            </a:r>
            <a:r>
              <a:rPr lang="en-US" sz="2800" dirty="0" smtClean="0"/>
              <a:t> TO)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51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8276"/>
            <a:ext cx="8229600" cy="792162"/>
          </a:xfrm>
        </p:spPr>
        <p:txBody>
          <a:bodyPr/>
          <a:lstStyle/>
          <a:p>
            <a:r>
              <a:rPr lang="en-US" dirty="0" smtClean="0"/>
              <a:t>What is PDSA?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71600"/>
            <a:ext cx="4649462" cy="45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68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5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team went from 39% timeout rate to ~60%!</a:t>
            </a:r>
          </a:p>
          <a:p>
            <a:r>
              <a:rPr lang="en-US" dirty="0"/>
              <a:t>Acceptance rate 75% </a:t>
            </a:r>
            <a:r>
              <a:rPr lang="en-US" dirty="0" smtClean="0"/>
              <a:t>+</a:t>
            </a:r>
          </a:p>
          <a:p>
            <a:r>
              <a:rPr lang="en-US" dirty="0" smtClean="0"/>
              <a:t>Decreased the amount of broad spectrum DOT</a:t>
            </a:r>
          </a:p>
          <a:p>
            <a:r>
              <a:rPr lang="en-US" dirty="0" smtClean="0"/>
              <a:t>Timeout champions</a:t>
            </a:r>
          </a:p>
        </p:txBody>
      </p:sp>
    </p:spTree>
    <p:extLst>
      <p:ext uri="{BB962C8B-B14F-4D97-AF65-F5344CB8AC3E}">
        <p14:creationId xmlns:p14="http://schemas.microsoft.com/office/powerpoint/2010/main" val="2088612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and Act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our data</a:t>
            </a:r>
          </a:p>
          <a:p>
            <a:r>
              <a:rPr lang="en-US" dirty="0" smtClean="0"/>
              <a:t>Summarize what was learned</a:t>
            </a:r>
          </a:p>
          <a:p>
            <a:r>
              <a:rPr lang="en-US" dirty="0" smtClean="0"/>
              <a:t>Decide what changes need to be made</a:t>
            </a:r>
          </a:p>
          <a:p>
            <a:r>
              <a:rPr lang="en-US" dirty="0" smtClean="0"/>
              <a:t>Prepare for next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4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16EFE4FA-3EA9-4C19-B917-8E75562C4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1610"/>
              </p:ext>
            </p:extLst>
          </p:nvPr>
        </p:nvGraphicFramePr>
        <p:xfrm>
          <a:off x="685800" y="1524000"/>
          <a:ext cx="7290360" cy="434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712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="" xmlns:a16="http://schemas.microsoft.com/office/drawing/2014/main" id="{E1F9F35D-7B59-4662-BB45-C030551F6B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446308"/>
              </p:ext>
            </p:extLst>
          </p:nvPr>
        </p:nvGraphicFramePr>
        <p:xfrm>
          <a:off x="456797" y="1455663"/>
          <a:ext cx="7290360" cy="434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0134F4-CF5C-4421-93A1-FC44321CDEF3}"/>
              </a:ext>
            </a:extLst>
          </p:cNvPr>
          <p:cNvSpPr txBox="1"/>
          <p:nvPr/>
        </p:nvSpPr>
        <p:spPr>
          <a:xfrm>
            <a:off x="1878559" y="3894496"/>
            <a:ext cx="494270" cy="309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6" dirty="0"/>
              <a:t>Pre Go-Live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831E5FA-2627-47D0-8B25-D9F4D0AAD4A0}"/>
              </a:ext>
            </a:extLst>
          </p:cNvPr>
          <p:cNvSpPr txBox="1"/>
          <p:nvPr/>
        </p:nvSpPr>
        <p:spPr>
          <a:xfrm>
            <a:off x="4101977" y="5808073"/>
            <a:ext cx="940046" cy="255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9" dirty="0"/>
              <a:t>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CAC89B-890A-4948-A9A7-D34626DD77B6}"/>
              </a:ext>
            </a:extLst>
          </p:cNvPr>
          <p:cNvSpPr txBox="1"/>
          <p:nvPr/>
        </p:nvSpPr>
        <p:spPr>
          <a:xfrm>
            <a:off x="1981200" y="685800"/>
            <a:ext cx="4689957" cy="526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12" b="1" dirty="0">
                <a:solidFill>
                  <a:schemeClr val="accent1">
                    <a:lumMod val="75000"/>
                  </a:schemeClr>
                </a:solidFill>
              </a:rPr>
              <a:t>Targeted Broad Spectrum Antibiotic Monthly Review </a:t>
            </a:r>
          </a:p>
        </p:txBody>
      </p:sp>
    </p:spTree>
    <p:extLst>
      <p:ext uri="{BB962C8B-B14F-4D97-AF65-F5344CB8AC3E}">
        <p14:creationId xmlns:p14="http://schemas.microsoft.com/office/powerpoint/2010/main" val="320989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9A274B-69C9-421E-89EF-3BCFA1AB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CWH Days of Therapy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A998D960-5A79-47E7-8036-AE5F57523F3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79946" y="2428104"/>
          <a:ext cx="6347198" cy="3348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97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95400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Cephalosporins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871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 (1)">
  <a:themeElements>
    <a:clrScheme name="Confluence Health Theme">
      <a:dk1>
        <a:srgbClr val="0095D5"/>
      </a:dk1>
      <a:lt1>
        <a:srgbClr val="003D77"/>
      </a:lt1>
      <a:dk2>
        <a:srgbClr val="BAD1EF"/>
      </a:dk2>
      <a:lt2>
        <a:srgbClr val="B9D980"/>
      </a:lt2>
      <a:accent1>
        <a:srgbClr val="0095D5"/>
      </a:accent1>
      <a:accent2>
        <a:srgbClr val="003D77"/>
      </a:accent2>
      <a:accent3>
        <a:srgbClr val="BAD1EF"/>
      </a:accent3>
      <a:accent4>
        <a:srgbClr val="B9D980"/>
      </a:accent4>
      <a:accent5>
        <a:srgbClr val="4BACC6"/>
      </a:accent5>
      <a:accent6>
        <a:srgbClr val="F7931E"/>
      </a:accent6>
      <a:hlink>
        <a:srgbClr val="0095D5"/>
      </a:hlink>
      <a:folHlink>
        <a:srgbClr val="46BA7C"/>
      </a:folHlink>
    </a:clrScheme>
    <a:fontScheme name="Confluence Health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5A3DCD22-A6CE-4E51-9F3D-195A0A6C6616" xsi:nil="true"/>
    <PublishingStartDate xmlns="http://schemas.microsoft.com/sharepoint/v3" xsi:nil="true"/>
    <wic_System_Copyright xmlns="http://schemas.microsoft.com/sharepoint/v3/fields" xsi:nil="true"/>
    <_dlc_DocId xmlns="3964d921-e2c0-4ece-8d0a-6e2b466f3051">63QZ4T7NE7ZK-1799580385-19</_dlc_DocId>
    <_dlc_DocIdUrl xmlns="3964d921-e2c0-4ece-8d0a-6e2b466f3051">
      <Url>https://chpulse.ch.rmc/marketing/_layouts/15/DocIdRedir.aspx?ID=63QZ4T7NE7ZK-1799580385-19</Url>
      <Description>63QZ4T7NE7ZK-1799580385-19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3D50E080EA292244A8E50F9F9D085902" ma:contentTypeVersion="3" ma:contentTypeDescription="Upload an image." ma:contentTypeScope="" ma:versionID="5b253c65235f878c79d778ab07f52bb9">
  <xsd:schema xmlns:xsd="http://www.w3.org/2001/XMLSchema" xmlns:xs="http://www.w3.org/2001/XMLSchema" xmlns:p="http://schemas.microsoft.com/office/2006/metadata/properties" xmlns:ns1="http://schemas.microsoft.com/sharepoint/v3" xmlns:ns2="5A3DCD22-A6CE-4E51-9F3D-195A0A6C6616" xmlns:ns3="http://schemas.microsoft.com/sharepoint/v3/fields" xmlns:ns4="3964d921-e2c0-4ece-8d0a-6e2b466f3051" targetNamespace="http://schemas.microsoft.com/office/2006/metadata/properties" ma:root="true" ma:fieldsID="ec2bb3a2d6616733078c796b7b350a92" ns1:_="" ns2:_="" ns3:_="" ns4:_="">
    <xsd:import namespace="http://schemas.microsoft.com/sharepoint/v3"/>
    <xsd:import namespace="5A3DCD22-A6CE-4E51-9F3D-195A0A6C6616"/>
    <xsd:import namespace="http://schemas.microsoft.com/sharepoint/v3/fields"/>
    <xsd:import namespace="3964d921-e2c0-4ece-8d0a-6e2b466f3051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DCD22-A6CE-4E51-9F3D-195A0A6C6616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4d921-e2c0-4ece-8d0a-6e2b466f3051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042327-0AD8-4374-BC80-39B62EC1570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/fields"/>
    <ds:schemaRef ds:uri="5A3DCD22-A6CE-4E51-9F3D-195A0A6C6616"/>
    <ds:schemaRef ds:uri="http://schemas.microsoft.com/office/infopath/2007/PartnerControls"/>
    <ds:schemaRef ds:uri="3964d921-e2c0-4ece-8d0a-6e2b466f3051"/>
    <ds:schemaRef ds:uri="http://purl.org/dc/dcmitype/"/>
    <ds:schemaRef ds:uri="http://purl.org/dc/terms/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41FEE5-A908-4137-A47F-601D5EE14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3DCD22-A6CE-4E51-9F3D-195A0A6C6616"/>
    <ds:schemaRef ds:uri="http://schemas.microsoft.com/sharepoint/v3/fields"/>
    <ds:schemaRef ds:uri="3964d921-e2c0-4ece-8d0a-6e2b466f30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1B613C-C77D-4261-8E00-C1F03D4CF4A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E167774-D8AB-4917-907C-2BB5479341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 (1)</Template>
  <TotalTime>534</TotalTime>
  <Words>264</Words>
  <Application>Microsoft Office PowerPoint</Application>
  <PresentationFormat>On-screen Show (4:3)</PresentationFormat>
  <Paragraphs>50</Paragraphs>
  <Slides>20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Tahoma</vt:lpstr>
      <vt:lpstr>Powerpoint_Template (1)</vt:lpstr>
      <vt:lpstr>PowerPoint Presentation</vt:lpstr>
      <vt:lpstr>What is PDSA? </vt:lpstr>
      <vt:lpstr>Recognition</vt:lpstr>
      <vt:lpstr>Study and Act Phase</vt:lpstr>
      <vt:lpstr>PowerPoint Presentation</vt:lpstr>
      <vt:lpstr>PowerPoint Presentation</vt:lpstr>
      <vt:lpstr>CWH Days of Therapy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Tools are Available to Us?</vt:lpstr>
      <vt:lpstr>TakeAways</vt:lpstr>
      <vt:lpstr>Questions?</vt:lpstr>
    </vt:vector>
  </TitlesOfParts>
  <Company>Confluence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Dimaano, Nicole</dc:creator>
  <cp:keywords/>
  <dc:description/>
  <cp:lastModifiedBy>Fischback, Tyler</cp:lastModifiedBy>
  <cp:revision>44</cp:revision>
  <cp:lastPrinted>2020-01-14T20:26:09Z</cp:lastPrinted>
  <dcterms:created xsi:type="dcterms:W3CDTF">2016-08-09T18:48:03Z</dcterms:created>
  <dcterms:modified xsi:type="dcterms:W3CDTF">2020-01-24T23:29:56Z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0x0101009148F5A04DDD49CBA7127AADA5FB792B00AADE34325A8B49CDA8BB4DB53328F214003D50E080EA292244A8E50F9F9D085902</vt:lpwstr>
  </property>
  <property fmtid="{D5CDD505-2E9C-101B-9397-08002B2CF9AE}" pid="3" name="_dlc_DocIdItemGuid">
    <vt:lpwstr>0da13b53-bb7c-4b77-a016-537f66eebc9d</vt:lpwstr>
  </property>
</Properties>
</file>