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5" r:id="rId4"/>
    <p:sldId id="269" r:id="rId5"/>
    <p:sldId id="274" r:id="rId6"/>
    <p:sldId id="273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E22CF6-03EA-1A62-57A4-046437CF210A}" name="Kate Cook" initials="KC" userId="S::kcook@uniongen.org::7b2bc2fe-4d82-431d-88d1-504268dedac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3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0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CAB5-DBE9-448F-81E2-8477A041BB64}" type="datetimeFigureOut">
              <a:rPr lang="en-US" smtClean="0"/>
              <a:t>2/16/24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1A49-E915-439D-B0CD-2F96A37DB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CAB5-DBE9-448F-81E2-8477A041BB64}" type="datetimeFigureOut">
              <a:rPr lang="en-US" smtClean="0"/>
              <a:t>2/16/24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1A49-E915-439D-B0CD-2F96A37DB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2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CAB5-DBE9-448F-81E2-8477A041BB64}" type="datetimeFigureOut">
              <a:rPr lang="en-US" smtClean="0"/>
              <a:t>2/16/24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1A49-E915-439D-B0CD-2F96A37DB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0326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CAB5-DBE9-448F-81E2-8477A041BB64}" type="datetimeFigureOut">
              <a:rPr lang="en-US" smtClean="0"/>
              <a:t>2/16/24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1A49-E915-439D-B0CD-2F96A37DB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1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CAB5-DBE9-448F-81E2-8477A041BB64}" type="datetimeFigureOut">
              <a:rPr lang="en-US" smtClean="0"/>
              <a:t>2/16/24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1A49-E915-439D-B0CD-2F96A37DB37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8997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CAB5-DBE9-448F-81E2-8477A041BB64}" type="datetimeFigureOut">
              <a:rPr lang="en-US" smtClean="0"/>
              <a:t>2/16/24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1A49-E915-439D-B0CD-2F96A37DB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79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CAB5-DBE9-448F-81E2-8477A041BB64}" type="datetimeFigureOut">
              <a:rPr lang="en-US" smtClean="0"/>
              <a:t>2/16/24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1A49-E915-439D-B0CD-2F96A37DB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457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CAB5-DBE9-448F-81E2-8477A041BB64}" type="datetimeFigureOut">
              <a:rPr lang="en-US" smtClean="0"/>
              <a:t>2/16/24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1A49-E915-439D-B0CD-2F96A37DB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CAB5-DBE9-448F-81E2-8477A041BB64}" type="datetimeFigureOut">
              <a:rPr lang="en-US" smtClean="0"/>
              <a:t>2/16/24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1A49-E915-439D-B0CD-2F96A37DB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30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CAB5-DBE9-448F-81E2-8477A041BB64}" type="datetimeFigureOut">
              <a:rPr lang="en-US" smtClean="0"/>
              <a:t>2/16/24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1A49-E915-439D-B0CD-2F96A37DB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4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CAB5-DBE9-448F-81E2-8477A041BB64}" type="datetimeFigureOut">
              <a:rPr lang="en-US" smtClean="0"/>
              <a:t>2/16/24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1A49-E915-439D-B0CD-2F96A37DB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5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CAB5-DBE9-448F-81E2-8477A041BB64}" type="datetimeFigureOut">
              <a:rPr lang="en-US" smtClean="0"/>
              <a:t>2/16/24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1A49-E915-439D-B0CD-2F96A37DB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6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CAB5-DBE9-448F-81E2-8477A041BB64}" type="datetimeFigureOut">
              <a:rPr lang="en-US" smtClean="0"/>
              <a:t>2/16/24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1A49-E915-439D-B0CD-2F96A37DB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59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CAB5-DBE9-448F-81E2-8477A041BB64}" type="datetimeFigureOut">
              <a:rPr lang="en-US" smtClean="0"/>
              <a:t>2/16/24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1A49-E915-439D-B0CD-2F96A37DB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7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CAB5-DBE9-448F-81E2-8477A041BB64}" type="datetimeFigureOut">
              <a:rPr lang="en-US" smtClean="0"/>
              <a:t>2/16/24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1A49-E915-439D-B0CD-2F96A37DB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3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CAB5-DBE9-448F-81E2-8477A041BB64}" type="datetimeFigureOut">
              <a:rPr lang="en-US" smtClean="0"/>
              <a:t>2/16/24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E1A49-E915-439D-B0CD-2F96A37DB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2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ACAB5-DBE9-448F-81E2-8477A041BB64}" type="datetimeFigureOut">
              <a:rPr lang="en-US" smtClean="0"/>
              <a:t>2/16/24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FE1A49-E915-439D-B0CD-2F96A37DB3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1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g"/><Relationship Id="rId9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8E636-D553-F49E-3C9B-070404F3D5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Union General Hospital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A004-8674-7C43-2D27-E18F4E1E98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Financial February: Advocating for resources</a:t>
            </a:r>
          </a:p>
          <a:p>
            <a:r>
              <a:rPr lang="en-US" dirty="0"/>
              <a:t>Kate Cook, PharmD</a:t>
            </a:r>
          </a:p>
          <a:p>
            <a:r>
              <a:rPr lang="en-US" dirty="0"/>
              <a:t>Pharmacy Director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4138E-B09E-82C7-3634-87491FAB6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472" y="4824151"/>
            <a:ext cx="1452418" cy="143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6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876B1-752C-32C9-D640-C4897BAED7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6715" y="1867710"/>
            <a:ext cx="3784059" cy="2626468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/>
              <a:t>Located in Farmerville, La. – Northeast La. Region 8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/>
              <a:t>Full service 20-Bed Critical Access Hospital with Acute &amp; Skilled care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/>
              <a:t>24-7 Emergency Department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/>
              <a:t>Rural Health Clinic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/>
              <a:t>Intensive Outpatient Program for Medicare patients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/>
              <a:t>Outpatient Therapy Services – PT, OT, ST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0133EE3-F147-AFD3-7AEE-DE031E357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3" t="1021" r="8969" b="26059"/>
          <a:stretch/>
        </p:blipFill>
        <p:spPr bwMode="auto">
          <a:xfrm>
            <a:off x="0" y="412946"/>
            <a:ext cx="6440396" cy="428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37C99D4F-2206-5E38-53CD-16269868654B}"/>
              </a:ext>
            </a:extLst>
          </p:cNvPr>
          <p:cNvSpPr txBox="1">
            <a:spLocks/>
          </p:cNvSpPr>
          <p:nvPr/>
        </p:nvSpPr>
        <p:spPr>
          <a:xfrm>
            <a:off x="6440396" y="1233802"/>
            <a:ext cx="4504019" cy="6339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b="1" dirty="0"/>
          </a:p>
          <a:p>
            <a:r>
              <a:rPr lang="en-US" sz="2700" b="1" dirty="0"/>
              <a:t>A little bit about us…</a:t>
            </a:r>
          </a:p>
          <a:p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55ED7-5CCE-78D3-8DD9-68A39FD83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78" y="5010867"/>
            <a:ext cx="1452418" cy="143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28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24832-A86D-541E-D695-A88AE106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STARTED FROM THE BOTTOM: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F813-3B83-3AE3-23C8-FBEDCBF52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NOW WE ARE HERE:</a:t>
            </a:r>
          </a:p>
          <a:p>
            <a:pPr lvl="1"/>
            <a:r>
              <a:rPr lang="en-US" dirty="0"/>
              <a:t>CO-LEADERSHIP</a:t>
            </a:r>
          </a:p>
          <a:p>
            <a:pPr lvl="2"/>
            <a:r>
              <a:rPr lang="en-US" dirty="0"/>
              <a:t>MD AND PHARMD</a:t>
            </a:r>
          </a:p>
          <a:p>
            <a:pPr lvl="1"/>
            <a:r>
              <a:rPr lang="en-US" dirty="0"/>
              <a:t>ALL PROVIDERS</a:t>
            </a:r>
          </a:p>
          <a:p>
            <a:pPr lvl="1"/>
            <a:r>
              <a:rPr lang="en-US" dirty="0"/>
              <a:t>CM</a:t>
            </a:r>
          </a:p>
          <a:p>
            <a:pPr lvl="1"/>
            <a:r>
              <a:rPr lang="en-US" dirty="0"/>
              <a:t>ED</a:t>
            </a:r>
          </a:p>
          <a:p>
            <a:pPr lvl="1"/>
            <a:r>
              <a:rPr lang="en-US" dirty="0"/>
              <a:t>HIM/QA</a:t>
            </a:r>
          </a:p>
          <a:p>
            <a:pPr lvl="1"/>
            <a:r>
              <a:rPr lang="en-US" dirty="0"/>
              <a:t>IPC</a:t>
            </a:r>
          </a:p>
          <a:p>
            <a:pPr lvl="1"/>
            <a:r>
              <a:rPr lang="en-US" dirty="0"/>
              <a:t>LAB</a:t>
            </a:r>
          </a:p>
          <a:p>
            <a:pPr lvl="1"/>
            <a:r>
              <a:rPr lang="en-US" dirty="0"/>
              <a:t>NURSING</a:t>
            </a:r>
          </a:p>
          <a:p>
            <a:pPr lvl="1"/>
            <a:r>
              <a:rPr lang="en-US" dirty="0"/>
              <a:t>RHC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MEETINGS ARE HELD QUARTERLY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DATA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123215-F88E-A460-D687-063D176F4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-CEO</a:t>
            </a:r>
          </a:p>
          <a:p>
            <a:r>
              <a:rPr lang="en-US" dirty="0"/>
              <a:t>-CM</a:t>
            </a:r>
          </a:p>
          <a:p>
            <a:r>
              <a:rPr lang="en-US" dirty="0"/>
              <a:t>-ED</a:t>
            </a:r>
          </a:p>
          <a:p>
            <a:r>
              <a:rPr lang="en-US" dirty="0"/>
              <a:t>-IPC</a:t>
            </a:r>
          </a:p>
          <a:p>
            <a:r>
              <a:rPr lang="en-US" dirty="0"/>
              <a:t>-Lab</a:t>
            </a:r>
          </a:p>
          <a:p>
            <a:r>
              <a:rPr lang="en-US" dirty="0"/>
              <a:t>-Nursing</a:t>
            </a:r>
          </a:p>
          <a:p>
            <a:r>
              <a:rPr lang="en-US" dirty="0"/>
              <a:t>-Pharmacy</a:t>
            </a:r>
          </a:p>
          <a:p>
            <a:r>
              <a:rPr lang="en-US" dirty="0"/>
              <a:t>-QA</a:t>
            </a:r>
          </a:p>
          <a:p>
            <a:r>
              <a:rPr lang="en-US" dirty="0"/>
              <a:t>-RHC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90E215-103E-50AB-62DE-67287AA8FEA1}"/>
              </a:ext>
            </a:extLst>
          </p:cNvPr>
          <p:cNvSpPr txBox="1"/>
          <p:nvPr/>
        </p:nvSpPr>
        <p:spPr>
          <a:xfrm>
            <a:off x="677334" y="514924"/>
            <a:ext cx="3640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>
                <a:solidFill>
                  <a:schemeClr val="accent1"/>
                </a:solidFill>
              </a:rPr>
              <a:t>OUR TEAM</a:t>
            </a:r>
          </a:p>
        </p:txBody>
      </p:sp>
    </p:spTree>
    <p:extLst>
      <p:ext uri="{BB962C8B-B14F-4D97-AF65-F5344CB8AC3E}">
        <p14:creationId xmlns:p14="http://schemas.microsoft.com/office/powerpoint/2010/main" val="83288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1CB997-D69E-5473-4595-970159E6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43" y="1774979"/>
            <a:ext cx="3937656" cy="369333"/>
          </a:xfrm>
        </p:spPr>
        <p:txBody>
          <a:bodyPr>
            <a:noAutofit/>
          </a:bodyPr>
          <a:lstStyle/>
          <a:p>
            <a:br>
              <a:rPr lang="en-US" b="1" dirty="0"/>
            </a:br>
            <a:r>
              <a:rPr lang="en-US" b="1" dirty="0"/>
              <a:t>How we got started &amp; why…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9A1265-99CB-81D7-9CE2-8E5C87E0F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393" y="2138424"/>
            <a:ext cx="3724805" cy="4231809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Got the ball rolling at the end of 2016 out of necessity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Our initial antibiotic stewardship group met monthly in the beginning to get established then eventually worked our way to quarterly meetings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After establishing policy worked on tracking and improvement interventions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More recently worked on staff &amp; community education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76E8B3-BC36-78F9-18FF-A66D7E45E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7617" y="6442075"/>
            <a:ext cx="1039651" cy="3092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AC5B32D-2AB5-AAEF-8016-1C35F6EF6B97}"/>
              </a:ext>
            </a:extLst>
          </p:cNvPr>
          <p:cNvSpPr txBox="1"/>
          <p:nvPr/>
        </p:nvSpPr>
        <p:spPr>
          <a:xfrm>
            <a:off x="3798365" y="6000901"/>
            <a:ext cx="352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All Staff Training</a:t>
            </a: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813C58A9-93FE-5442-CBE0-347A5A912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99" y="389745"/>
            <a:ext cx="4353599" cy="326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2260D6-C9FA-C4EE-8A10-E0EC5E7AB8DD}"/>
              </a:ext>
            </a:extLst>
          </p:cNvPr>
          <p:cNvSpPr txBox="1"/>
          <p:nvPr/>
        </p:nvSpPr>
        <p:spPr>
          <a:xfrm>
            <a:off x="8227113" y="3740407"/>
            <a:ext cx="461665" cy="264859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b="1" dirty="0"/>
              <a:t>Community Training</a:t>
            </a:r>
          </a:p>
        </p:txBody>
      </p:sp>
      <p:pic>
        <p:nvPicPr>
          <p:cNvPr id="14" name="Picture 13" descr="A group of 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953E87A8-5B31-8828-A375-3C8646464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1" t="9829" r="1555" b="5529"/>
          <a:stretch/>
        </p:blipFill>
        <p:spPr>
          <a:xfrm rot="5400000">
            <a:off x="8588707" y="3875983"/>
            <a:ext cx="2444182" cy="2377440"/>
          </a:xfrm>
          <a:prstGeom prst="rect">
            <a:avLst/>
          </a:prstGeom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B2E473F-1F1E-E579-5201-DA384F4F86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064210"/>
              </p:ext>
            </p:extLst>
          </p:nvPr>
        </p:nvGraphicFramePr>
        <p:xfrm>
          <a:off x="3798365" y="1109874"/>
          <a:ext cx="3656835" cy="4732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5829480" imgH="7543800" progId="AcroExch.Document.DC">
                  <p:embed/>
                </p:oleObj>
              </mc:Choice>
              <mc:Fallback>
                <p:oleObj name="Acrobat Document" r:id="rId5" imgW="5829480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98365" y="1109874"/>
                        <a:ext cx="3656835" cy="4732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F06F2E7E-2FE1-8DED-0086-EDF8C3C22D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17" y="255530"/>
            <a:ext cx="1951139" cy="1288171"/>
          </a:xfrm>
          <a:prstGeom prst="rect">
            <a:avLst/>
          </a:prstGeom>
        </p:spPr>
      </p:pic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DE2395D-ACE0-0EE5-EB7A-B78DD5AB81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982504"/>
              </p:ext>
            </p:extLst>
          </p:nvPr>
        </p:nvGraphicFramePr>
        <p:xfrm>
          <a:off x="3767718" y="1076577"/>
          <a:ext cx="3820332" cy="494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5829257" imgH="7543568" progId="AcroExch.Document.DC">
                  <p:embed/>
                </p:oleObj>
              </mc:Choice>
              <mc:Fallback>
                <p:oleObj name="Acrobat Document" r:id="rId8" imgW="5829257" imgH="754356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67718" y="1076577"/>
                        <a:ext cx="3820332" cy="4944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8022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488A37D-9BFE-EEBF-4725-B31FB9290F71}"/>
              </a:ext>
            </a:extLst>
          </p:cNvPr>
          <p:cNvSpPr txBox="1">
            <a:spLocks/>
          </p:cNvSpPr>
          <p:nvPr/>
        </p:nvSpPr>
        <p:spPr>
          <a:xfrm>
            <a:off x="0" y="3296814"/>
            <a:ext cx="4202884" cy="221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E08C46B-FBAE-2419-1C0B-2011C74C7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92" y="2743200"/>
            <a:ext cx="3878866" cy="3980559"/>
          </a:xfrm>
        </p:spPr>
        <p:txBody>
          <a:bodyPr>
            <a:normAutofit fontScale="77500" lnSpcReduction="20000"/>
          </a:bodyPr>
          <a:lstStyle/>
          <a:p>
            <a:r>
              <a:rPr lang="en-US" sz="2300" b="1" dirty="0">
                <a:solidFill>
                  <a:schemeClr val="accent1"/>
                </a:solidFill>
              </a:rPr>
              <a:t>Focus Areas &amp; Process Changes…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/>
              <a:t>Created an Infection Control Exhibit to include Antibiotic Stewardship training where we had games &amp; prizes for all hospital staff.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/>
              <a:t>Added training to orientation and annual training requirements for staff including a Post-Test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/>
              <a:t>Created a Carelearning Module as part of our new hire orientation and annual training for employees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/>
              <a:t>Purchased Epocrates+ (a Point of Care Medical Application) for Medical Staff &amp; an “Up To Date” subscription for one of our physicians.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/>
              <a:t>Our Infection Preventionist spent 1 day a week for 8 weeks doing Community Awareness &amp; Outreach Education to different businesses in our parish.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/>
              <a:t>Purchased signage and that was hung in all Emergency Department &amp; RHC patient rooms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C0C1C7-A445-F316-77AF-73DB9DE3C140}"/>
              </a:ext>
            </a:extLst>
          </p:cNvPr>
          <p:cNvSpPr txBox="1"/>
          <p:nvPr/>
        </p:nvSpPr>
        <p:spPr>
          <a:xfrm>
            <a:off x="4202884" y="57066"/>
            <a:ext cx="3531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Epocrates Subscriptions for 4 providers</a:t>
            </a:r>
            <a:endParaRPr lang="en-US" b="1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890E529A-D6CC-F76B-106C-89FBB7FD3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040" y="368675"/>
            <a:ext cx="3754437" cy="119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D5DA387D-7495-AE38-3F99-2429246A35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69579" t="21319" r="12887" b="46278"/>
          <a:stretch/>
        </p:blipFill>
        <p:spPr>
          <a:xfrm>
            <a:off x="102700" y="102070"/>
            <a:ext cx="3531323" cy="1835347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186F94-BCA1-B25A-6906-A1FA7F097E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85" t="24397" r="55900" b="2277"/>
          <a:stretch/>
        </p:blipFill>
        <p:spPr>
          <a:xfrm>
            <a:off x="9384470" y="346695"/>
            <a:ext cx="2680313" cy="332693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BED72DB-83C6-F590-0963-25D1A6F2C89C}"/>
              </a:ext>
            </a:extLst>
          </p:cNvPr>
          <p:cNvSpPr txBox="1">
            <a:spLocks/>
          </p:cNvSpPr>
          <p:nvPr/>
        </p:nvSpPr>
        <p:spPr>
          <a:xfrm>
            <a:off x="566520" y="1484723"/>
            <a:ext cx="3563005" cy="1050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Union General Hospital Antibiotic Stewardship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892EB90-D770-8027-ED5C-D54FB7143A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522"/>
          <a:stretch/>
        </p:blipFill>
        <p:spPr>
          <a:xfrm>
            <a:off x="9697156" y="3961146"/>
            <a:ext cx="2421152" cy="2468880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B63EC099-6FEE-26B0-B736-4951AC0F6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4" t="3938" r="3388" b="4395"/>
          <a:stretch/>
        </p:blipFill>
        <p:spPr bwMode="auto">
          <a:xfrm>
            <a:off x="3901321" y="2063726"/>
            <a:ext cx="2618488" cy="353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group of women wearing medical scrubs and masks">
            <a:extLst>
              <a:ext uri="{FF2B5EF4-FFF2-40B4-BE49-F238E27FC236}">
                <a16:creationId xmlns:a16="http://schemas.microsoft.com/office/drawing/2014/main" id="{49F83BE2-E5B2-D8EC-1C49-3CB792C3D3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71" y="1737896"/>
            <a:ext cx="2672722" cy="2067182"/>
          </a:xfrm>
          <a:prstGeom prst="rect">
            <a:avLst/>
          </a:prstGeom>
        </p:spPr>
      </p:pic>
      <p:pic>
        <p:nvPicPr>
          <p:cNvPr id="24" name="Picture 23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B646BE3D-036E-C6E1-C5FC-032817866C0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0" t="26667" r="9239"/>
          <a:stretch/>
        </p:blipFill>
        <p:spPr>
          <a:xfrm>
            <a:off x="6626982" y="4086513"/>
            <a:ext cx="2838169" cy="221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3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E55C4-B26C-24B3-6557-1D65371DD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415" y="1113639"/>
            <a:ext cx="4760428" cy="466637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Purchased TASP (Tele-Antimicrobial Stewardship Program) to provide further education and resources for our clinical ASP team members. 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This includes weekly Zoom calls to discuss relevant ASP topics.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An Antibiotic Guide for committee members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dirty="0"/>
              <a:t>Joined ASB IQIC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This includes monthly Zoom calls and quarterly coaching calls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SMART goals implemented to measure improvement</a:t>
            </a:r>
          </a:p>
          <a:p>
            <a:pPr marL="742813" lvl="1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pic>
        <p:nvPicPr>
          <p:cNvPr id="4098" name="Picture 2" descr="FINAL NWRTC 2018_nmp">
            <a:extLst>
              <a:ext uri="{FF2B5EF4-FFF2-40B4-BE49-F238E27FC236}">
                <a16:creationId xmlns:a16="http://schemas.microsoft.com/office/drawing/2014/main" id="{C76A8C89-550D-BEF7-3444-E4637EFD9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76" y="5400426"/>
            <a:ext cx="39052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7517A1-9689-74E8-F967-F760180DA489}"/>
              </a:ext>
            </a:extLst>
          </p:cNvPr>
          <p:cNvSpPr txBox="1"/>
          <p:nvPr/>
        </p:nvSpPr>
        <p:spPr>
          <a:xfrm>
            <a:off x="262040" y="445593"/>
            <a:ext cx="6099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What are we doing next…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2C0543-CBF3-41F7-3036-F665586B9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259" y="377499"/>
            <a:ext cx="3577326" cy="28117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CB0B5D-00DC-8156-0AF3-5A8B43746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646" y="2034332"/>
            <a:ext cx="2484625" cy="39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765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1378</TotalTime>
  <Words>371</Words>
  <Application>Microsoft Macintosh PowerPoint</Application>
  <PresentationFormat>Widescreen</PresentationFormat>
  <Paragraphs>61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Trebuchet MS</vt:lpstr>
      <vt:lpstr>Wingdings</vt:lpstr>
      <vt:lpstr>Wingdings 3</vt:lpstr>
      <vt:lpstr>Facet</vt:lpstr>
      <vt:lpstr>Acrobat Document</vt:lpstr>
      <vt:lpstr>Union General Hospital</vt:lpstr>
      <vt:lpstr>PowerPoint Presentation</vt:lpstr>
      <vt:lpstr>STARTED FROM THE BOTTOM:</vt:lpstr>
      <vt:lpstr> How we got started &amp; why…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Union General Hospital</dc:title>
  <dc:creator>Rochelle Spinarski</dc:creator>
  <cp:lastModifiedBy>Maria Bajenov</cp:lastModifiedBy>
  <cp:revision>12</cp:revision>
  <dcterms:created xsi:type="dcterms:W3CDTF">2023-05-17T18:53:26Z</dcterms:created>
  <dcterms:modified xsi:type="dcterms:W3CDTF">2024-02-16T17:49:05Z</dcterms:modified>
</cp:coreProperties>
</file>