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60" r:id="rId5"/>
    <p:sldId id="284" r:id="rId6"/>
    <p:sldId id="266" r:id="rId7"/>
    <p:sldId id="263" r:id="rId8"/>
    <p:sldId id="261" r:id="rId9"/>
    <p:sldId id="262" r:id="rId10"/>
    <p:sldId id="264" r:id="rId11"/>
    <p:sldId id="265" r:id="rId12"/>
    <p:sldId id="267" r:id="rId13"/>
    <p:sldId id="281" r:id="rId14"/>
    <p:sldId id="280" r:id="rId15"/>
    <p:sldId id="268" r:id="rId16"/>
    <p:sldId id="269" r:id="rId17"/>
    <p:sldId id="308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2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de Flowers" userId="e0f4832c352e4143" providerId="LiveId" clId="{8AB17D44-0B88-4A44-83A3-535349F69772}"/>
    <pc:docChg chg="undo addSld delSld">
      <pc:chgData name="Wade Flowers" userId="e0f4832c352e4143" providerId="LiveId" clId="{8AB17D44-0B88-4A44-83A3-535349F69772}" dt="2019-08-20T05:32:28.499" v="33" actId="2696"/>
      <pc:docMkLst>
        <pc:docMk/>
      </pc:docMkLst>
      <pc:sldChg chg="add del">
        <pc:chgData name="Wade Flowers" userId="e0f4832c352e4143" providerId="LiveId" clId="{8AB17D44-0B88-4A44-83A3-535349F69772}" dt="2019-08-20T05:32:28.499" v="33" actId="2696"/>
        <pc:sldMkLst>
          <pc:docMk/>
          <pc:sldMk cId="1900784853" sldId="283"/>
        </pc:sldMkLst>
      </pc:sldChg>
    </pc:docChg>
  </pc:docChgLst>
  <pc:docChgLst>
    <pc:chgData name="Wade Flowers" userId="e0f4832c352e4143" providerId="LiveId" clId="{4A8DFA66-620E-8741-A56A-59D549541778}"/>
    <pc:docChg chg="undo custSel modSld">
      <pc:chgData name="Wade Flowers" userId="e0f4832c352e4143" providerId="LiveId" clId="{4A8DFA66-620E-8741-A56A-59D549541778}" dt="2019-11-06T03:44:43.977" v="4" actId="20577"/>
      <pc:docMkLst>
        <pc:docMk/>
      </pc:docMkLst>
      <pc:sldChg chg="addSp delSp modSp">
        <pc:chgData name="Wade Flowers" userId="e0f4832c352e4143" providerId="LiveId" clId="{4A8DFA66-620E-8741-A56A-59D549541778}" dt="2019-11-06T03:44:43.977" v="4" actId="20577"/>
        <pc:sldMkLst>
          <pc:docMk/>
          <pc:sldMk cId="2930030839" sldId="282"/>
        </pc:sldMkLst>
        <pc:spChg chg="mod">
          <ac:chgData name="Wade Flowers" userId="e0f4832c352e4143" providerId="LiveId" clId="{4A8DFA66-620E-8741-A56A-59D549541778}" dt="2019-11-06T03:44:43.977" v="4" actId="20577"/>
          <ac:spMkLst>
            <pc:docMk/>
            <pc:sldMk cId="2930030839" sldId="282"/>
            <ac:spMk id="3" creationId="{00000000-0000-0000-0000-000000000000}"/>
          </ac:spMkLst>
        </pc:spChg>
        <pc:inkChg chg="add del">
          <ac:chgData name="Wade Flowers" userId="e0f4832c352e4143" providerId="LiveId" clId="{4A8DFA66-620E-8741-A56A-59D549541778}" dt="2019-11-06T03:44:10.219" v="2"/>
          <ac:inkMkLst>
            <pc:docMk/>
            <pc:sldMk cId="2930030839" sldId="282"/>
            <ac:inkMk id="4" creationId="{C3BCA584-7D5C-E149-A334-56E7179C865E}"/>
          </ac:inkMkLst>
        </pc:ink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4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9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524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51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0542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12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9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9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5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9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7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5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9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9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457CD-C95E-4ED7-860E-235EC86D836C}" type="datetimeFigureOut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8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1250" y="927391"/>
            <a:ext cx="6614160" cy="2798894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176" y="4455621"/>
            <a:ext cx="8824140" cy="1694550"/>
          </a:xfrm>
        </p:spPr>
        <p:txBody>
          <a:bodyPr anchor="ctr">
            <a:no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Wade H. Flowers, Pharm.D., BCPS, BCGP, FASCP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Pharmacy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Bingham Memorial Hospital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1</a:t>
            </a:r>
            <a:r>
              <a:rPr lang="en-US" sz="28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2019</a:t>
            </a:r>
          </a:p>
        </p:txBody>
      </p:sp>
    </p:spTree>
    <p:extLst>
      <p:ext uri="{BB962C8B-B14F-4D97-AF65-F5344CB8AC3E}">
        <p14:creationId xmlns:p14="http://schemas.microsoft.com/office/powerpoint/2010/main" val="4120918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7" y="190831"/>
            <a:ext cx="8724360" cy="69971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Urinalysis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4F2A6D-F883-462D-A7F8-6A71526C96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891955"/>
              </p:ext>
            </p:extLst>
          </p:nvPr>
        </p:nvGraphicFramePr>
        <p:xfrm>
          <a:off x="411327" y="1010301"/>
          <a:ext cx="9424436" cy="5697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01">
                  <a:extLst>
                    <a:ext uri="{9D8B030D-6E8A-4147-A177-3AD203B41FA5}">
                      <a16:colId xmlns:a16="http://schemas.microsoft.com/office/drawing/2014/main" val="1555261421"/>
                    </a:ext>
                  </a:extLst>
                </a:gridCol>
                <a:gridCol w="3016962">
                  <a:extLst>
                    <a:ext uri="{9D8B030D-6E8A-4147-A177-3AD203B41FA5}">
                      <a16:colId xmlns:a16="http://schemas.microsoft.com/office/drawing/2014/main" val="1144737016"/>
                    </a:ext>
                  </a:extLst>
                </a:gridCol>
                <a:gridCol w="4100773">
                  <a:extLst>
                    <a:ext uri="{9D8B030D-6E8A-4147-A177-3AD203B41FA5}">
                      <a16:colId xmlns:a16="http://schemas.microsoft.com/office/drawing/2014/main" val="1499153403"/>
                    </a:ext>
                  </a:extLst>
                </a:gridCol>
              </a:tblGrid>
              <a:tr h="37904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 Result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Clinical Indications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Implications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582574"/>
                  </a:ext>
                </a:extLst>
              </a:tr>
              <a:tr h="154532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Leukocyte Esterase (LE)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positive, indicates pyuria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Pyuria is evidence of genitourinary tract inflammation – seen with catheter use, STDs, renal tuberculosis, interstitial nephritis, bacterial infection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0525411"/>
                  </a:ext>
                </a:extLst>
              </a:tr>
              <a:tr h="962183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Nitrite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positive, may indicate gram negative bacterial presence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Negative</a:t>
                      </a:r>
                      <a:r>
                        <a:rPr lang="en-US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result does NOT rule out bacterial presence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(e.g. </a:t>
                      </a:r>
                      <a:r>
                        <a:rPr lang="en-US" sz="14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Staphylococcus sp., Enterococcus sp., Pseudomonas sp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,etc. do NOT produce nitrite)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110632"/>
                  </a:ext>
                </a:extLst>
              </a:tr>
              <a:tr h="670613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White Blood Cells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10 / HPF indicates pyuria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 LE implications above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286857"/>
                  </a:ext>
                </a:extLst>
              </a:tr>
              <a:tr h="92859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Epithelial Cells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20 / HPF may indicate contamination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Culture results should generally be ignored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114552"/>
                  </a:ext>
                </a:extLst>
              </a:tr>
              <a:tr h="928595">
                <a:tc gridSpan="2"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Foul-smelling and/or cloudy urine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indicative of UTI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938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455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8"/>
            <a:ext cx="9082531" cy="84982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Confusion as a Symptom of UTI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391458"/>
            <a:ext cx="9450916" cy="4630189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Evidence for a potential link between confusion and UTI in the elderly is still confusing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Changes in mental status are not sensitive nor specific for UTI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UTI should only be diagnosed when there are new-onset localizing symptoms and a positive urine culture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Despite this, new onset or worsening confusion continues to be a reason for suspecting UTI in elderly patients</a:t>
            </a:r>
          </a:p>
        </p:txBody>
      </p:sp>
    </p:spTree>
    <p:extLst>
      <p:ext uri="{BB962C8B-B14F-4D97-AF65-F5344CB8AC3E}">
        <p14:creationId xmlns:p14="http://schemas.microsoft.com/office/powerpoint/2010/main" val="3055905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643" y="1555750"/>
            <a:ext cx="9196607" cy="289560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Bacteriuria Screening Recommendations in Specific Populations</a:t>
            </a:r>
          </a:p>
        </p:txBody>
      </p:sp>
    </p:spTree>
    <p:extLst>
      <p:ext uri="{BB962C8B-B14F-4D97-AF65-F5344CB8AC3E}">
        <p14:creationId xmlns:p14="http://schemas.microsoft.com/office/powerpoint/2010/main" val="4141229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Screening Recommendations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4C64F8C-A155-4F2D-81E5-09D312BF1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618316"/>
              </p:ext>
            </p:extLst>
          </p:nvPr>
        </p:nvGraphicFramePr>
        <p:xfrm>
          <a:off x="411326" y="1170940"/>
          <a:ext cx="9453038" cy="537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8419">
                  <a:extLst>
                    <a:ext uri="{9D8B030D-6E8A-4147-A177-3AD203B41FA5}">
                      <a16:colId xmlns:a16="http://schemas.microsoft.com/office/drawing/2014/main" val="235020905"/>
                    </a:ext>
                  </a:extLst>
                </a:gridCol>
                <a:gridCol w="4634619">
                  <a:extLst>
                    <a:ext uri="{9D8B030D-6E8A-4147-A177-3AD203B41FA5}">
                      <a16:colId xmlns:a16="http://schemas.microsoft.com/office/drawing/2014/main" val="3119773830"/>
                    </a:ext>
                  </a:extLst>
                </a:gridCol>
              </a:tblGrid>
              <a:tr h="77244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Screening/Treatment Recommended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Screening/Treatment NOT Recommended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531174"/>
                  </a:ext>
                </a:extLst>
              </a:tr>
              <a:tr h="454885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Pregnancy - screen at least once in early pregnancy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Transurethral Resection of Prostate (TURP)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Urologic procedures with anticipated mucosal bleeding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consider in women with catheter-acquired bacteriuria that persists &gt; 48 </a:t>
                      </a:r>
                      <a:r>
                        <a:rPr lang="en-US"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hrs</a:t>
                      </a:r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after catheter removal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Pts with Diabetes Mellitus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Elderly (community or institutionalized)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Orthopedic surgery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Persons with spinal cord injury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Catheterized patients while catheter remains </a:t>
                      </a:r>
                      <a:r>
                        <a:rPr lang="en-US" sz="2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situ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535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718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0343" y="889000"/>
            <a:ext cx="9196607" cy="446405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 Management in Specific Populations</a:t>
            </a:r>
          </a:p>
        </p:txBody>
      </p:sp>
    </p:spTree>
    <p:extLst>
      <p:ext uri="{BB962C8B-B14F-4D97-AF65-F5344CB8AC3E}">
        <p14:creationId xmlns:p14="http://schemas.microsoft.com/office/powerpoint/2010/main" val="1996551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391458"/>
            <a:ext cx="9450916" cy="46301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Pre-menopausal, non-pregnant women: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ABU is NOT associated with long-term adverse outcomes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Treatment neither decreases the frequency of UTI nor does it prevent future episodes of ABU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Recommendation:</a:t>
            </a:r>
          </a:p>
          <a:p>
            <a:pPr lvl="1"/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 Screening for and treatment of ABU is NOT indicated</a:t>
            </a:r>
          </a:p>
        </p:txBody>
      </p:sp>
    </p:spTree>
    <p:extLst>
      <p:ext uri="{BB962C8B-B14F-4D97-AF65-F5344CB8AC3E}">
        <p14:creationId xmlns:p14="http://schemas.microsoft.com/office/powerpoint/2010/main" val="3128942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089613"/>
            <a:ext cx="9450916" cy="55959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Pregnant women: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Untreated ABU during pregnancy is associated with increased risk of pyelonephritis, premature delivery, and low infant birth weight</a:t>
            </a: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Antimicrobials decrease the risk of pyelonephritis from 20 – 35% to 1 – 4 % in pregnant women</a:t>
            </a:r>
          </a:p>
          <a:p>
            <a:pPr lvl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Treatment of ABU with antimicrobials decreases risk of adverse outcomes</a:t>
            </a:r>
          </a:p>
        </p:txBody>
      </p:sp>
    </p:spTree>
    <p:extLst>
      <p:ext uri="{BB962C8B-B14F-4D97-AF65-F5344CB8AC3E}">
        <p14:creationId xmlns:p14="http://schemas.microsoft.com/office/powerpoint/2010/main" val="2400416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089613"/>
            <a:ext cx="9450916" cy="55959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Pregnant women (cont’d):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Recommendation: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Screen for bacteriuria at least once in early pregnancy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Tx if bacteriuria detected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Nitrofurantoin 100mg BID x 5 days</a:t>
            </a:r>
            <a:b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consider alternate near-term in G6PD-deficient mothers d/t theoretical risk of maternal and fetal hemolytic anemia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Cephalexin 500mg PO BID x 3 - 7 days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Cefuroxime 500mg PO BID x 3 - 7 days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Fosfomycin 3gm PO x 1</a:t>
            </a:r>
          </a:p>
          <a:p>
            <a:pPr lvl="2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SMX-TMP may be considered during 2nd and 3rd trimester</a:t>
            </a:r>
            <a:b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Theoretical risk of neural tube defects during 1st trimester</a:t>
            </a:r>
            <a:b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Theoretical risk of kernicterus with near-term </a:t>
            </a:r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</a:rPr>
              <a:t>use </a:t>
            </a:r>
          </a:p>
        </p:txBody>
      </p:sp>
    </p:spTree>
    <p:extLst>
      <p:ext uri="{BB962C8B-B14F-4D97-AF65-F5344CB8AC3E}">
        <p14:creationId xmlns:p14="http://schemas.microsoft.com/office/powerpoint/2010/main" val="2772874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390650"/>
            <a:ext cx="9450916" cy="49911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Elderly Patients: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Experience an increased prevalence of ABU secondary to urinary incontinence, retention, catheterization, long-term institutionalization, etc.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Outcomes seen after the treatment of ABU are similar to those seen in premenopausal, nonpregnant women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Much of inappropriate antimicrobial exposure in this population is due to non-specific, non-localized symptoms including weakness, malaise, and confusion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Recommendation:</a:t>
            </a:r>
          </a:p>
          <a:p>
            <a:pPr lvl="1"/>
            <a:r>
              <a:rPr lang="en-US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 Routine screening and treatment of ABU is NOT indicated</a:t>
            </a:r>
          </a:p>
        </p:txBody>
      </p:sp>
    </p:spTree>
    <p:extLst>
      <p:ext uri="{BB962C8B-B14F-4D97-AF65-F5344CB8AC3E}">
        <p14:creationId xmlns:p14="http://schemas.microsoft.com/office/powerpoint/2010/main" val="1660756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238250"/>
            <a:ext cx="9450916" cy="51435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Diabetic Patients: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Treatment of ABU does not delay or decrease future UTIs, nor does it decrease future hospitalizations for UTIs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SGLT-2 Inhibitors may increase the risk of ABU / UTI</a:t>
            </a: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Canagliflozin (Invokana™)</a:t>
            </a: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Dapagliflozin (Farxiga™)</a:t>
            </a: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Empagliflozin (Jardiance™)</a:t>
            </a:r>
          </a:p>
          <a:p>
            <a:pPr lvl="2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Ertugliflozin (Steglatro™)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Recommendation:</a:t>
            </a:r>
          </a:p>
          <a:p>
            <a:pPr lvl="1"/>
            <a:r>
              <a:rPr lang="en-US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 Routine screening and treatment of ABU is NOT indicated</a:t>
            </a:r>
          </a:p>
        </p:txBody>
      </p:sp>
    </p:spTree>
    <p:extLst>
      <p:ext uri="{BB962C8B-B14F-4D97-AF65-F5344CB8AC3E}">
        <p14:creationId xmlns:p14="http://schemas.microsoft.com/office/powerpoint/2010/main" val="435919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945" y="227937"/>
            <a:ext cx="8596668" cy="795251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945" y="1478943"/>
            <a:ext cx="8596668" cy="4329124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Differentiate between asymptomatic bacteriuria (ABU) and urinary tract infection (UTI)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Describe prevalence of ABU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Interpret a urinary analysis (UA)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List ABU management recommendations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Discuss adverse outcomes associated with inappropriate antibiotics (ABX) in treatment of ABU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Outline UTI Treatment algorithm.</a:t>
            </a:r>
          </a:p>
        </p:txBody>
      </p:sp>
    </p:spTree>
    <p:extLst>
      <p:ext uri="{BB962C8B-B14F-4D97-AF65-F5344CB8AC3E}">
        <p14:creationId xmlns:p14="http://schemas.microsoft.com/office/powerpoint/2010/main" val="1817281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238250"/>
            <a:ext cx="9450916" cy="51435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Patients with Indwelling Catheters: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Treatment of ABU has not been shown to decrease future recurrences of bacteriuria</a:t>
            </a:r>
          </a:p>
          <a:p>
            <a:pPr marL="457200" lvl="1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Recommendation:</a:t>
            </a:r>
          </a:p>
          <a:p>
            <a:pPr lvl="1"/>
            <a:r>
              <a:rPr lang="en-US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 Routine screening and treatment of ABU is NOT indicated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Exception:</a:t>
            </a:r>
          </a:p>
          <a:p>
            <a:pPr lvl="1"/>
            <a:r>
              <a:rPr lang="en-US" sz="30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Female patients that have persistent ABU &gt; 48 </a:t>
            </a:r>
            <a:r>
              <a:rPr lang="en-US" sz="3000" b="1" dirty="0" err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hrs</a:t>
            </a:r>
            <a:r>
              <a:rPr lang="en-US" sz="30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after catheter removal may be considered for treatment</a:t>
            </a:r>
          </a:p>
        </p:txBody>
      </p:sp>
    </p:spTree>
    <p:extLst>
      <p:ext uri="{BB962C8B-B14F-4D97-AF65-F5344CB8AC3E}">
        <p14:creationId xmlns:p14="http://schemas.microsoft.com/office/powerpoint/2010/main" val="149983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238250"/>
            <a:ext cx="9450916" cy="5143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Urologic Procedures: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Bacteremia occurs in up to 60% of bacteriuric patients who undergo transurethral prostatic resection</a:t>
            </a:r>
          </a:p>
          <a:p>
            <a:pPr marL="457200" lvl="1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Recommendation: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Screening and treatment of ABU is recommended in patients undergoing a urologic procedure in which mucosal bleeding is anticipated</a:t>
            </a:r>
          </a:p>
        </p:txBody>
      </p:sp>
    </p:spTree>
    <p:extLst>
      <p:ext uri="{BB962C8B-B14F-4D97-AF65-F5344CB8AC3E}">
        <p14:creationId xmlns:p14="http://schemas.microsoft.com/office/powerpoint/2010/main" val="74469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Management of ABU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238250"/>
            <a:ext cx="9450916" cy="5143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Other Patient Populations: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Orthopedic procedures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Renal transplant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Spinal Cord Injury</a:t>
            </a:r>
          </a:p>
          <a:p>
            <a:pPr marL="457200" lvl="1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Recommendation:</a:t>
            </a:r>
          </a:p>
          <a:p>
            <a:pPr lvl="1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u="sng" dirty="0">
                <a:latin typeface="Arial" panose="020B0604020202020204" pitchFamily="34" charset="0"/>
                <a:cs typeface="Arial" panose="020B0604020202020204" pitchFamily="34" charset="0"/>
              </a:rPr>
              <a:t>Routine screening and treatment of ABU  is NOT recommended</a:t>
            </a:r>
          </a:p>
        </p:txBody>
      </p:sp>
    </p:spTree>
    <p:extLst>
      <p:ext uri="{BB962C8B-B14F-4D97-AF65-F5344CB8AC3E}">
        <p14:creationId xmlns:p14="http://schemas.microsoft.com/office/powerpoint/2010/main" val="2669046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0343" y="889000"/>
            <a:ext cx="9196607" cy="446405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  <a:b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879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Increased risk of UTI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ABU is associated with less virulent strains of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resulting in an immune response too weak to cause symptoms  </a:t>
            </a:r>
          </a:p>
          <a:p>
            <a:pPr marL="914400" lvl="2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These less virulent strains are protective against more virulent strains </a:t>
            </a:r>
          </a:p>
          <a:p>
            <a:pPr marL="914400" lvl="2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Unnecessary antimicrobial exposure may result in loss of these “protective” strains</a:t>
            </a:r>
          </a:p>
        </p:txBody>
      </p:sp>
    </p:spTree>
    <p:extLst>
      <p:ext uri="{BB962C8B-B14F-4D97-AF65-F5344CB8AC3E}">
        <p14:creationId xmlns:p14="http://schemas.microsoft.com/office/powerpoint/2010/main" val="880480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2321590"/>
            <a:ext cx="9450916" cy="406016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Urinary Organisms with increased resistance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Treatment with a single course of cephalexin versus placebo resulted in: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36% of re-infecting organisms susceptible to cephalexin, 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75% were susceptible in the placebo group</a:t>
            </a:r>
          </a:p>
        </p:txBody>
      </p:sp>
    </p:spTree>
    <p:extLst>
      <p:ext uri="{BB962C8B-B14F-4D97-AF65-F5344CB8AC3E}">
        <p14:creationId xmlns:p14="http://schemas.microsoft.com/office/powerpoint/2010/main" val="40972564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 lnSpcReduction="10000"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Adverse Effects associated with Antimicrobials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Various trials have concluded the number need to harm may range from 2 to 10 patients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GI upset, diarrhea, rash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Sulfamethoxazole / Trimethoprim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HYPERkalemia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Fluoroquinolones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Tendonitis / tendon rupture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Ruptures / tears in the aorta</a:t>
            </a:r>
          </a:p>
        </p:txBody>
      </p:sp>
    </p:spTree>
    <p:extLst>
      <p:ext uri="{BB962C8B-B14F-4D97-AF65-F5344CB8AC3E}">
        <p14:creationId xmlns:p14="http://schemas.microsoft.com/office/powerpoint/2010/main" val="140996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Adverse Effects associated with Antimicrobials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Clostridioides difficile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infection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Drug-drug interactions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Cost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Antimicrobial therapy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Subsequent infections</a:t>
            </a:r>
          </a:p>
          <a:p>
            <a:pPr lvl="2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Management of adverse reactions</a:t>
            </a:r>
          </a:p>
        </p:txBody>
      </p:sp>
    </p:spTree>
    <p:extLst>
      <p:ext uri="{BB962C8B-B14F-4D97-AF65-F5344CB8AC3E}">
        <p14:creationId xmlns:p14="http://schemas.microsoft.com/office/powerpoint/2010/main" val="12282749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238250"/>
            <a:ext cx="9450916" cy="5143500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Differentiation between ABU and UTI should rely on the </a:t>
            </a: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presence or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absence of clinically relevant symptoms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Nonspecific symptoms and conditions may complicate diagnosis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Treatment of bacteriuria with antimicrobials in the absence of symptoms should only be considered in select populations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Inappropriate treatment of ABU increases the risk of complications, side effects, and antibiotic resistance</a:t>
            </a:r>
          </a:p>
        </p:txBody>
      </p:sp>
    </p:spTree>
    <p:extLst>
      <p:ext uri="{BB962C8B-B14F-4D97-AF65-F5344CB8AC3E}">
        <p14:creationId xmlns:p14="http://schemas.microsoft.com/office/powerpoint/2010/main" val="29300308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238250"/>
            <a:ext cx="9450916" cy="51435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  Nicolle LE, Bradley S, Colgan R, et al. Infectious Diseases Society of America guidelines for the diagnosis and treatment of asymptomatic bacteriuria in adults. Clinical Infectious Diseases. 2005; 40:643-54.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 Cortes-Penfield NW,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Trautner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BW, Jump R. Urinary tract infection and symptomatic bacteriuria in older adults. Infect Dis Clin North Am. 2017;31:673-88.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FlokasME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AndreatosN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AlevizakosM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et al. Inappropriate management of asymptomatic patients with positive urine cultures: a systemic review and meta-analysis. Open Forum Infect Dis.2017;4:1-10.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4.  Guideline for the diagnosis and management of adults hospitalized with urinary tract infection.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CenturaAntimicrobial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Stewardship. 2016.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5.  Mayne S, Bowden A,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SundvallPD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et al. The scientific evidence for a potential link between confusion and urinary tract infection in the elderly is still confusing –a systemic literature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review.BMC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Geriatrics. 2019;19:32.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6.  Nicolle LE. Asymptomatic bacteriuria.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CurrOpinInfect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Dis. 2014;27:90-6.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Ferroni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M, Taylor AK. Asymptomatic bacteriuria 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noncatheterizedadults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UrolClin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 Am. 2015;42:537-45.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8.  Dull RB, Friedman SK,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RisoldiZM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et al. Antimicrobial treatment of asymptomatic bacteriuria 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noncatheterizedadults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 systemic review. Pharmacotherapy. 2014;34:941-60.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SalvadorE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WagenlehnerWF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Kohler CD, et al. Comparison of asymptomatic bacteriuria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Escherichia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coli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isolates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from healthy individuals versus those from hospital patients shows long-term bladder colonization selects for attenuated virulence phenotypes. Infect Immun. 2012; 80:668-78.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10.  Gross PA, Patel B. Reducing antibiotic overuse: a call for a national performance measure for not treating asymptomatic bacteriuria. Clin Infect Dis. 2007;45:1335-7.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11.  Hartley S, Valley S, Kuhn L, et al. Overtreatment of asymptomatic bacteriuria: identifying targets for improvement. Infect Control Hosp Epidemiol. 2015;36:470-3.</a:t>
            </a:r>
          </a:p>
        </p:txBody>
      </p:sp>
    </p:spTree>
    <p:extLst>
      <p:ext uri="{BB962C8B-B14F-4D97-AF65-F5344CB8AC3E}">
        <p14:creationId xmlns:p14="http://schemas.microsoft.com/office/powerpoint/2010/main" val="1900784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4443" y="680875"/>
            <a:ext cx="8948803" cy="3093104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Defining Asymptomatic Bacteriuria (ABU)</a:t>
            </a:r>
          </a:p>
        </p:txBody>
      </p:sp>
    </p:spTree>
    <p:extLst>
      <p:ext uri="{BB962C8B-B14F-4D97-AF65-F5344CB8AC3E}">
        <p14:creationId xmlns:p14="http://schemas.microsoft.com/office/powerpoint/2010/main" val="3358186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7" y="326967"/>
            <a:ext cx="8724360" cy="141039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Asymptomatic Bacteriuria (ABU)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0859"/>
            <a:ext cx="9063490" cy="1012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Presence of bacteria in the urine, with or without pyuria, in the absence of localized UTI symptoms</a:t>
            </a: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63DF8D-4818-4217-87B5-B05E9E073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887457"/>
              </p:ext>
            </p:extLst>
          </p:nvPr>
        </p:nvGraphicFramePr>
        <p:xfrm>
          <a:off x="941777" y="2720108"/>
          <a:ext cx="8235076" cy="3976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0273">
                  <a:extLst>
                    <a:ext uri="{9D8B030D-6E8A-4147-A177-3AD203B41FA5}">
                      <a16:colId xmlns:a16="http://schemas.microsoft.com/office/drawing/2014/main" val="1495236924"/>
                    </a:ext>
                  </a:extLst>
                </a:gridCol>
                <a:gridCol w="1751177">
                  <a:extLst>
                    <a:ext uri="{9D8B030D-6E8A-4147-A177-3AD203B41FA5}">
                      <a16:colId xmlns:a16="http://schemas.microsoft.com/office/drawing/2014/main" val="225403279"/>
                    </a:ext>
                  </a:extLst>
                </a:gridCol>
                <a:gridCol w="2123626">
                  <a:extLst>
                    <a:ext uri="{9D8B030D-6E8A-4147-A177-3AD203B41FA5}">
                      <a16:colId xmlns:a16="http://schemas.microsoft.com/office/drawing/2014/main" val="3629032403"/>
                    </a:ext>
                  </a:extLst>
                </a:gridCol>
              </a:tblGrid>
              <a:tr h="70765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Population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Prevalence of ABU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Prevalence of Pyuria in ABU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467821"/>
                  </a:ext>
                </a:extLst>
              </a:tr>
              <a:tr h="40999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Healthy, Pre-menopausal women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5 %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889697"/>
                  </a:ext>
                </a:extLst>
              </a:tr>
              <a:tr h="40999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Women 65 – 90 Years-old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– 16 %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212124"/>
                  </a:ext>
                </a:extLst>
              </a:tr>
              <a:tr h="40999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Women &gt; 90 years-old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– 43 %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289701"/>
                  </a:ext>
                </a:extLst>
              </a:tr>
              <a:tr h="40999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Diabetic Women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– 27 %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171604"/>
                  </a:ext>
                </a:extLst>
              </a:tr>
              <a:tr h="40999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Pts on Hemodialysis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352356"/>
                  </a:ext>
                </a:extLst>
              </a:tr>
              <a:tr h="409992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 Long-term Care Pts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– 50 %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087351"/>
                  </a:ext>
                </a:extLst>
              </a:tr>
              <a:tr h="404376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 Long-term Care Pts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– 35 %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985968"/>
                  </a:ext>
                </a:extLst>
              </a:tr>
              <a:tr h="404376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Indwelling Urinary Catheter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– 100 %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537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00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7" y="326967"/>
            <a:ext cx="8724360" cy="141039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Asymptomatic Bacteriuria (ABU)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0858"/>
            <a:ext cx="8596668" cy="46301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Symptoms of UTI include: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Dysuria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Urinary Frequency / Urgency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Suprapubic pain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Fever (without other etiology)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Flank Pain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Costovertebral Angle Tenderness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023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7" y="326967"/>
            <a:ext cx="8724360" cy="141039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Asymptomatic Bacteriuria (ABU)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46852"/>
            <a:ext cx="8596668" cy="41541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Diagnosis of UTI requires three components: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Clinical symptoms of infection in the urinary tract, or fever without another etiology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Laboratory evidence of pyuria and bacteriuria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Absence of another infection to which symptoms could be attributed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92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7" y="326967"/>
            <a:ext cx="8724360" cy="141039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Asymptomatic Bacteriuria (ABU)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0858"/>
            <a:ext cx="8596668" cy="46301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Bacterial Threshold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(100,000) colony-forming units (CFU) per mL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Helps differential bladder bacteriuria from contamination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Less well defined in males</a:t>
            </a:r>
          </a:p>
        </p:txBody>
      </p:sp>
    </p:spTree>
    <p:extLst>
      <p:ext uri="{BB962C8B-B14F-4D97-AF65-F5344CB8AC3E}">
        <p14:creationId xmlns:p14="http://schemas.microsoft.com/office/powerpoint/2010/main" val="4202315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7" y="326967"/>
            <a:ext cx="8724360" cy="141039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Asymptomatic Bacteriuria (ABU)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0858"/>
            <a:ext cx="8596668" cy="46301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Clean-catch UA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Single organism with &gt; 10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CFU/mL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Male – single sample is diagnostic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Female – 2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UA within 2 weeks  with same organism with &gt; 10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CFU/mL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578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7" y="326967"/>
            <a:ext cx="8724360" cy="141039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Asymptomatic Bacteriuria (ABU)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0858"/>
            <a:ext cx="8596668" cy="46301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Catheter UA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Single pathogenic organism with &gt; 10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CFU/mL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Single sample is diagnostic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3876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1605</Words>
  <Application>Microsoft Office PowerPoint</Application>
  <PresentationFormat>Widescreen</PresentationFormat>
  <Paragraphs>223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Facet</vt:lpstr>
      <vt:lpstr>Asymptomatic Bacteriuria</vt:lpstr>
      <vt:lpstr>Objectives</vt:lpstr>
      <vt:lpstr>Defining Asymptomatic Bacteriuria (ABU)</vt:lpstr>
      <vt:lpstr>Definition of Asymptomatic Bacteriuria (ABU)</vt:lpstr>
      <vt:lpstr>Definition of Asymptomatic Bacteriuria (ABU)</vt:lpstr>
      <vt:lpstr>Definition of Asymptomatic Bacteriuria (ABU)</vt:lpstr>
      <vt:lpstr>Definition of Asymptomatic Bacteriuria (ABU)</vt:lpstr>
      <vt:lpstr>Definition of Asymptomatic Bacteriuria (ABU)</vt:lpstr>
      <vt:lpstr>Definition of Asymptomatic Bacteriuria (ABU)</vt:lpstr>
      <vt:lpstr>Urinalysis</vt:lpstr>
      <vt:lpstr>Confusion as a Symptom of UTI</vt:lpstr>
      <vt:lpstr>Bacteriuria Screening Recommendations in Specific Populations</vt:lpstr>
      <vt:lpstr>Screening Recommendations</vt:lpstr>
      <vt:lpstr>Asymptomatic Bacteriuria (ABU) Management in Specific Populations</vt:lpstr>
      <vt:lpstr>Management of ABU</vt:lpstr>
      <vt:lpstr>Management of ABU</vt:lpstr>
      <vt:lpstr>Management of ABU</vt:lpstr>
      <vt:lpstr>Management of ABU</vt:lpstr>
      <vt:lpstr>Management of ABU</vt:lpstr>
      <vt:lpstr>Management of ABU</vt:lpstr>
      <vt:lpstr>Management of ABU</vt:lpstr>
      <vt:lpstr>Management of ABU</vt:lpstr>
      <vt:lpstr>Effects of Inappropriate ABU Treatment  </vt:lpstr>
      <vt:lpstr>Effects of Inappropriate ABU Treatment</vt:lpstr>
      <vt:lpstr>Effects of Inappropriate ABU Treatment</vt:lpstr>
      <vt:lpstr>Effects of Inappropriate ABU Treatment</vt:lpstr>
      <vt:lpstr>Effects of Inappropriate ABU Treatment</vt:lpstr>
      <vt:lpstr>Key Points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Asymptomatic Bacteriuria</dc:title>
  <dc:creator>Wade Flowers</dc:creator>
  <cp:lastModifiedBy>Wade Flowers</cp:lastModifiedBy>
  <cp:revision>4</cp:revision>
  <dcterms:created xsi:type="dcterms:W3CDTF">2019-08-08T01:16:57Z</dcterms:created>
  <dcterms:modified xsi:type="dcterms:W3CDTF">2019-11-06T03:44:52Z</dcterms:modified>
</cp:coreProperties>
</file>