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9"/>
  </p:notesMasterIdLst>
  <p:sldIdLst>
    <p:sldId id="292" r:id="rId2"/>
    <p:sldId id="293" r:id="rId3"/>
    <p:sldId id="295" r:id="rId4"/>
    <p:sldId id="276" r:id="rId5"/>
    <p:sldId id="296" r:id="rId6"/>
    <p:sldId id="27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5DA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93"/>
    <p:restoredTop sz="95187"/>
  </p:normalViewPr>
  <p:slideViewPr>
    <p:cSldViewPr snapToGrid="0" snapToObjects="1">
      <p:cViewPr>
        <p:scale>
          <a:sx n="93" d="100"/>
          <a:sy n="93" d="100"/>
        </p:scale>
        <p:origin x="-1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1D468-534E-D449-AD89-E9A1ED02D2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EF0DD-B53F-FE4C-BA88-56327E46D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4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62ABF-08BB-B24D-BA17-5F0D6E8A0B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62ABF-08BB-B24D-BA17-5F0D6E8A0B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62ABF-08BB-B24D-BA17-5F0D6E8A0B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62ABF-08BB-B24D-BA17-5F0D6E8A0B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2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62ABF-08BB-B24D-BA17-5F0D6E8A0B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62ABF-08BB-B24D-BA17-5F0D6E8A0B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8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5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70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5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1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27B6164-9EBF-EE4A-8AD7-D5B77B8946D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6E86785-B993-D04F-87F2-F14D12EF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crit.org/pulmcrit/vanco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tif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tif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tif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tif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9450F62-37FC-DC4C-8A46-8359E342C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AUC: Tips &amp; Tricks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8942FBB-D078-0246-B129-C04BAFCA7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The Ultimate guide for eliminating your fear of </a:t>
            </a:r>
            <a:r>
              <a:rPr lang="en-US" sz="2000" dirty="0" err="1"/>
              <a:t>auc</a:t>
            </a:r>
            <a:r>
              <a:rPr lang="en-US" sz="2000" dirty="0"/>
              <a:t> calculations</a:t>
            </a:r>
          </a:p>
          <a:p>
            <a:pPr algn="ctr"/>
            <a:r>
              <a:rPr lang="en-US" sz="2000" dirty="0"/>
              <a:t>Updated: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82200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11E0D-0A63-DF4D-BA8E-DD45F659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&amp; Trough</a:t>
            </a:r>
          </a:p>
        </p:txBody>
      </p:sp>
      <p:pic>
        <p:nvPicPr>
          <p:cNvPr id="4" name="Content Placeholder 18">
            <a:extLst>
              <a:ext uri="{FF2B5EF4-FFF2-40B4-BE49-F238E27FC236}">
                <a16:creationId xmlns:a16="http://schemas.microsoft.com/office/drawing/2014/main" xmlns="" id="{A7C1FFA0-7928-6641-8297-9AD0D6D27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6063" y="2603500"/>
            <a:ext cx="5520687" cy="34163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87966A-5552-4F4E-A58E-8D83E71FE1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alphaModFix/>
          </a:blip>
          <a:srcRect l="25035" t="-1250" r="7022" b="-1"/>
          <a:stretch/>
        </p:blipFill>
        <p:spPr>
          <a:xfrm>
            <a:off x="3054350" y="2458244"/>
            <a:ext cx="6083300" cy="3086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C76666-0E0A-E54D-828B-73CAF2554CE0}"/>
              </a:ext>
            </a:extLst>
          </p:cNvPr>
          <p:cNvSpPr/>
          <p:nvPr/>
        </p:nvSpPr>
        <p:spPr>
          <a:xfrm>
            <a:off x="2776063" y="6133679"/>
            <a:ext cx="2348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https://emcrit.org/pulmcrit/vanco/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73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08BC8-8A6D-5A41-AE74-24BFAC1A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AUC: Defining the Variables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693A6F-BFC1-E34E-A297-5F70E0B8C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5035" t="-1250" r="31034" b="-1"/>
          <a:stretch/>
        </p:blipFill>
        <p:spPr>
          <a:xfrm>
            <a:off x="3054350" y="2458244"/>
            <a:ext cx="3933364" cy="30861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716D0DB-D3C5-9146-B9E1-4B4A70A27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8439" t="-1250" r="19859" b="-1"/>
          <a:stretch/>
        </p:blipFill>
        <p:spPr>
          <a:xfrm>
            <a:off x="3101975" y="2456502"/>
            <a:ext cx="1943100" cy="3086100"/>
          </a:xfrm>
          <a:prstGeom prst="rect">
            <a:avLst/>
          </a:prstGeom>
          <a:ln>
            <a:noFill/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232CFA8-D0E6-4142-B60F-F6E3140D0C58}"/>
              </a:ext>
            </a:extLst>
          </p:cNvPr>
          <p:cNvCxnSpPr>
            <a:cxnSpLocks/>
          </p:cNvCxnSpPr>
          <p:nvPr/>
        </p:nvCxnSpPr>
        <p:spPr>
          <a:xfrm>
            <a:off x="3085338" y="5283200"/>
            <a:ext cx="0" cy="88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3922155-7ABC-224D-8888-A2D9005C212F}"/>
              </a:ext>
            </a:extLst>
          </p:cNvPr>
          <p:cNvSpPr txBox="1"/>
          <p:nvPr/>
        </p:nvSpPr>
        <p:spPr>
          <a:xfrm>
            <a:off x="2238923" y="6182360"/>
            <a:ext cx="166742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Time of Dose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E68C921-DC82-2C4C-89DC-F7E3FD42EC27}"/>
              </a:ext>
            </a:extLst>
          </p:cNvPr>
          <p:cNvSpPr txBox="1"/>
          <p:nvPr/>
        </p:nvSpPr>
        <p:spPr>
          <a:xfrm>
            <a:off x="4929504" y="6218366"/>
            <a:ext cx="220598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Due time of Next Dose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428FA50-B7F7-D043-B64B-4B80508ACAC2}"/>
              </a:ext>
            </a:extLst>
          </p:cNvPr>
          <p:cNvCxnSpPr>
            <a:cxnSpLocks/>
          </p:cNvCxnSpPr>
          <p:nvPr/>
        </p:nvCxnSpPr>
        <p:spPr>
          <a:xfrm>
            <a:off x="6037860" y="5319206"/>
            <a:ext cx="7340" cy="88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Triangle 68">
            <a:extLst>
              <a:ext uri="{FF2B5EF4-FFF2-40B4-BE49-F238E27FC236}">
                <a16:creationId xmlns:a16="http://schemas.microsoft.com/office/drawing/2014/main" xmlns="" id="{E1CB2C47-355E-ED48-821E-568D9157767F}"/>
              </a:ext>
            </a:extLst>
          </p:cNvPr>
          <p:cNvSpPr/>
          <p:nvPr/>
        </p:nvSpPr>
        <p:spPr>
          <a:xfrm rot="10800000">
            <a:off x="5538286" y="5021768"/>
            <a:ext cx="494211" cy="502032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98EC035-FE45-024F-8F41-DD9678256F66}"/>
              </a:ext>
            </a:extLst>
          </p:cNvPr>
          <p:cNvSpPr/>
          <p:nvPr/>
        </p:nvSpPr>
        <p:spPr>
          <a:xfrm>
            <a:off x="5499100" y="4889500"/>
            <a:ext cx="177800" cy="203200"/>
          </a:xfrm>
          <a:prstGeom prst="ellipse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40FF"/>
              </a:solidFill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xmlns="" id="{4516641F-A3C9-234B-A8EF-9DB508A7E8F9}"/>
              </a:ext>
            </a:extLst>
          </p:cNvPr>
          <p:cNvSpPr/>
          <p:nvPr/>
        </p:nvSpPr>
        <p:spPr>
          <a:xfrm rot="10800000">
            <a:off x="5029239" y="3111500"/>
            <a:ext cx="524126" cy="1774284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C5BC961C-8134-6D42-8B7F-ECCB4EB51510}"/>
                  </a:ext>
                </a:extLst>
              </p:cNvPr>
              <p:cNvSpPr txBox="1"/>
              <p:nvPr/>
            </p:nvSpPr>
            <p:spPr>
              <a:xfrm>
                <a:off x="5066412" y="2725432"/>
                <a:ext cx="524127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5BC961C-8134-6D42-8B7F-ECCB4EB51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12" y="2725432"/>
                <a:ext cx="52412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9C1967D5-6FC7-D447-929B-BDE72EDD9574}"/>
                  </a:ext>
                </a:extLst>
              </p:cNvPr>
              <p:cNvSpPr txBox="1"/>
              <p:nvPr/>
            </p:nvSpPr>
            <p:spPr>
              <a:xfrm>
                <a:off x="5642795" y="4575314"/>
                <a:ext cx="500708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sz="16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C1967D5-6FC7-D447-929B-BDE72EDD9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95" y="4575314"/>
                <a:ext cx="50070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ight Brace 80">
            <a:extLst>
              <a:ext uri="{FF2B5EF4-FFF2-40B4-BE49-F238E27FC236}">
                <a16:creationId xmlns:a16="http://schemas.microsoft.com/office/drawing/2014/main" xmlns="" id="{844FC1B9-6FE4-3742-8523-B49D3A342093}"/>
              </a:ext>
            </a:extLst>
          </p:cNvPr>
          <p:cNvSpPr/>
          <p:nvPr/>
        </p:nvSpPr>
        <p:spPr>
          <a:xfrm rot="5400000">
            <a:off x="3939148" y="4672863"/>
            <a:ext cx="293577" cy="1943101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86D0F1BA-9278-2D4D-A527-2390D344AE4F}"/>
                  </a:ext>
                </a:extLst>
              </p:cNvPr>
              <p:cNvSpPr txBox="1"/>
              <p:nvPr/>
            </p:nvSpPr>
            <p:spPr>
              <a:xfrm>
                <a:off x="3907213" y="5825349"/>
                <a:ext cx="332623" cy="33855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D0F1BA-9278-2D4D-A527-2390D344A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13" y="5825349"/>
                <a:ext cx="33262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97A6232-475E-5940-A35F-E40475C28AF2}"/>
              </a:ext>
            </a:extLst>
          </p:cNvPr>
          <p:cNvSpPr/>
          <p:nvPr/>
        </p:nvSpPr>
        <p:spPr>
          <a:xfrm>
            <a:off x="4955889" y="3059170"/>
            <a:ext cx="177800" cy="2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6DC5A844-D558-E64D-B7B0-14163B8AA271}"/>
              </a:ext>
            </a:extLst>
          </p:cNvPr>
          <p:cNvGrpSpPr/>
          <p:nvPr/>
        </p:nvGrpSpPr>
        <p:grpSpPr>
          <a:xfrm>
            <a:off x="3114389" y="3148070"/>
            <a:ext cx="1943100" cy="2356644"/>
            <a:chOff x="6045200" y="3136900"/>
            <a:chExt cx="1943100" cy="2356644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C17E4DB7-5A96-C04A-9260-7E9A220A037F}"/>
                </a:ext>
              </a:extLst>
            </p:cNvPr>
            <p:cNvCxnSpPr>
              <a:cxnSpLocks/>
            </p:cNvCxnSpPr>
            <p:nvPr/>
          </p:nvCxnSpPr>
          <p:spPr>
            <a:xfrm>
              <a:off x="6045200" y="5493544"/>
              <a:ext cx="19431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2D32F9AA-0953-5F47-B88F-580619A6057D}"/>
                </a:ext>
              </a:extLst>
            </p:cNvPr>
            <p:cNvCxnSpPr>
              <a:cxnSpLocks/>
            </p:cNvCxnSpPr>
            <p:nvPr/>
          </p:nvCxnSpPr>
          <p:spPr>
            <a:xfrm>
              <a:off x="7988300" y="3136900"/>
              <a:ext cx="0" cy="2356644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3061E318-CDCB-7243-9223-7DCC62042328}"/>
                  </a:ext>
                </a:extLst>
              </p:cNvPr>
              <p:cNvSpPr txBox="1"/>
              <p:nvPr/>
            </p:nvSpPr>
            <p:spPr>
              <a:xfrm>
                <a:off x="4368540" y="3157692"/>
                <a:ext cx="524127" cy="338554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61E318-CDCB-7243-9223-7DCC62042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540" y="3157692"/>
                <a:ext cx="52412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4542999-6F9A-B94A-A6A4-03ADAA2E6FDF}"/>
                  </a:ext>
                </a:extLst>
              </p:cNvPr>
              <p:cNvSpPr txBox="1"/>
              <p:nvPr/>
            </p:nvSpPr>
            <p:spPr>
              <a:xfrm>
                <a:off x="5104066" y="5136545"/>
                <a:ext cx="524127" cy="338554"/>
              </a:xfrm>
              <a:prstGeom prst="rect">
                <a:avLst/>
              </a:prstGeom>
              <a:noFill/>
              <a:ln>
                <a:solidFill>
                  <a:srgbClr val="FF4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solidFill>
                                <a:srgbClr val="FF40FF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 dirty="0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542999-6F9A-B94A-A6A4-03ADAA2E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066" y="5136545"/>
                <a:ext cx="52412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4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68F7266-C91F-1F45-BDEB-917B78FF9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0122" y="2582655"/>
            <a:ext cx="3862930" cy="291898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3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69" grpId="0" animBg="1"/>
      <p:bldP spid="26" grpId="0" animBg="1"/>
      <p:bldP spid="65" grpId="0" animBg="1"/>
      <p:bldP spid="66" grpId="0" animBg="1"/>
      <p:bldP spid="70" grpId="0" animBg="1"/>
      <p:bldP spid="81" grpId="0" animBg="1"/>
      <p:bldP spid="82" grpId="0" animBg="1"/>
      <p:bldP spid="8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08BC8-8A6D-5A41-AE74-24BFAC1A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AUC Peak &amp; Trough on the Same Dosing Interval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693A6F-BFC1-E34E-A297-5F70E0B8C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5035" t="-1250" r="7022" b="-1"/>
          <a:stretch/>
        </p:blipFill>
        <p:spPr>
          <a:xfrm>
            <a:off x="3054350" y="2458244"/>
            <a:ext cx="6083300" cy="3086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BA65C2B-147D-734F-85C7-8A85D87197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8438" t="-1250" r="8760" b="-1"/>
          <a:stretch/>
        </p:blipFill>
        <p:spPr>
          <a:xfrm>
            <a:off x="3108325" y="2458244"/>
            <a:ext cx="2936874" cy="3086100"/>
          </a:xfrm>
          <a:prstGeom prst="rect">
            <a:avLst/>
          </a:prstGeom>
          <a:ln>
            <a:noFill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716D0DB-D3C5-9146-B9E1-4B4A70A27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8439" t="-1250" r="19859" b="-1"/>
          <a:stretch/>
        </p:blipFill>
        <p:spPr>
          <a:xfrm>
            <a:off x="3101975" y="2456502"/>
            <a:ext cx="1943100" cy="3086100"/>
          </a:xfrm>
          <a:prstGeom prst="rect">
            <a:avLst/>
          </a:prstGeom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5066CDB-4082-1F4D-B735-60DEA55969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3475" t="-1250" r="41986" b="-1"/>
          <a:stretch/>
        </p:blipFill>
        <p:spPr>
          <a:xfrm>
            <a:off x="5600700" y="2458244"/>
            <a:ext cx="406400" cy="30861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8916ACF-40F9-C843-B855-D3AC8EA721E3}"/>
              </a:ext>
            </a:extLst>
          </p:cNvPr>
          <p:cNvCxnSpPr>
            <a:cxnSpLocks/>
          </p:cNvCxnSpPr>
          <p:nvPr/>
        </p:nvCxnSpPr>
        <p:spPr>
          <a:xfrm flipH="1" flipV="1">
            <a:off x="5035550" y="3124200"/>
            <a:ext cx="565150" cy="19558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232CFA8-D0E6-4142-B60F-F6E3140D0C58}"/>
              </a:ext>
            </a:extLst>
          </p:cNvPr>
          <p:cNvCxnSpPr>
            <a:cxnSpLocks/>
          </p:cNvCxnSpPr>
          <p:nvPr/>
        </p:nvCxnSpPr>
        <p:spPr>
          <a:xfrm>
            <a:off x="3067050" y="5283200"/>
            <a:ext cx="0" cy="88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3922155-7ABC-224D-8888-A2D9005C212F}"/>
              </a:ext>
            </a:extLst>
          </p:cNvPr>
          <p:cNvSpPr txBox="1"/>
          <p:nvPr/>
        </p:nvSpPr>
        <p:spPr>
          <a:xfrm>
            <a:off x="2438405" y="6172200"/>
            <a:ext cx="128268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1000 mg IV </a:t>
            </a:r>
          </a:p>
          <a:p>
            <a:r>
              <a:rPr lang="en-US" sz="1600" dirty="0"/>
              <a:t>@ 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E68C921-DC82-2C4C-89DC-F7E3FD42EC27}"/>
              </a:ext>
            </a:extLst>
          </p:cNvPr>
          <p:cNvSpPr txBox="1"/>
          <p:nvPr/>
        </p:nvSpPr>
        <p:spPr>
          <a:xfrm>
            <a:off x="5403855" y="6172200"/>
            <a:ext cx="12826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1000 mg IV @ 2200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428FA50-B7F7-D043-B64B-4B80508ACAC2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032500" y="5283200"/>
            <a:ext cx="12700" cy="88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Triangle 64">
            <a:extLst>
              <a:ext uri="{FF2B5EF4-FFF2-40B4-BE49-F238E27FC236}">
                <a16:creationId xmlns:a16="http://schemas.microsoft.com/office/drawing/2014/main" xmlns="" id="{4516641F-A3C9-234B-A8EF-9DB508A7E8F9}"/>
              </a:ext>
            </a:extLst>
          </p:cNvPr>
          <p:cNvSpPr/>
          <p:nvPr/>
        </p:nvSpPr>
        <p:spPr>
          <a:xfrm rot="10800000">
            <a:off x="5029239" y="3111500"/>
            <a:ext cx="524126" cy="1774284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xmlns="" id="{E1CB2C47-355E-ED48-821E-568D9157767F}"/>
              </a:ext>
            </a:extLst>
          </p:cNvPr>
          <p:cNvSpPr/>
          <p:nvPr/>
        </p:nvSpPr>
        <p:spPr>
          <a:xfrm rot="10800000">
            <a:off x="5538286" y="5011608"/>
            <a:ext cx="494211" cy="502032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C5BC961C-8134-6D42-8B7F-ECCB4EB51510}"/>
                  </a:ext>
                </a:extLst>
              </p:cNvPr>
              <p:cNvSpPr txBox="1"/>
              <p:nvPr/>
            </p:nvSpPr>
            <p:spPr>
              <a:xfrm>
                <a:off x="5049839" y="2715741"/>
                <a:ext cx="919161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= 8.5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5BC961C-8134-6D42-8B7F-ECCB4EB51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839" y="2715741"/>
                <a:ext cx="919161" cy="338554"/>
              </a:xfrm>
              <a:prstGeom prst="rect">
                <a:avLst/>
              </a:prstGeom>
              <a:blipFill>
                <a:blip r:embed="rId5"/>
                <a:stretch>
                  <a:fillRect t="-3448" b="-189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9C1967D5-6FC7-D447-929B-BDE72EDD9574}"/>
                  </a:ext>
                </a:extLst>
              </p:cNvPr>
              <p:cNvSpPr txBox="1"/>
              <p:nvPr/>
            </p:nvSpPr>
            <p:spPr>
              <a:xfrm>
                <a:off x="5606906" y="4489267"/>
                <a:ext cx="841805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6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B050"/>
                    </a:solidFill>
                  </a:rPr>
                  <a:t>= 0.5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C1967D5-6FC7-D447-929B-BDE72EDD9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06" y="4489267"/>
                <a:ext cx="841805" cy="338554"/>
              </a:xfrm>
              <a:prstGeom prst="rect">
                <a:avLst/>
              </a:prstGeom>
              <a:blipFill>
                <a:blip r:embed="rId6"/>
                <a:stretch>
                  <a:fillRect t="-3448" b="-1896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075DEBF-0AED-774F-9A7B-13C13CAD49B5}"/>
              </a:ext>
            </a:extLst>
          </p:cNvPr>
          <p:cNvGrpSpPr/>
          <p:nvPr/>
        </p:nvGrpSpPr>
        <p:grpSpPr>
          <a:xfrm>
            <a:off x="3832234" y="4775200"/>
            <a:ext cx="1844666" cy="584775"/>
            <a:chOff x="3832234" y="4775200"/>
            <a:chExt cx="1844666" cy="58477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5EB492E-5E68-6146-8BA6-EE18A2219CE6}"/>
                </a:ext>
              </a:extLst>
            </p:cNvPr>
            <p:cNvSpPr txBox="1"/>
            <p:nvPr/>
          </p:nvSpPr>
          <p:spPr>
            <a:xfrm>
              <a:off x="3832234" y="4775200"/>
              <a:ext cx="1050916" cy="584775"/>
            </a:xfrm>
            <a:prstGeom prst="rect">
              <a:avLst/>
            </a:prstGeom>
            <a:noFill/>
            <a:ln>
              <a:solidFill>
                <a:srgbClr val="FF4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Vt: 10.5 @ 2130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CB5830A-48A2-E849-83A7-9D01B2A47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1242" y="4991100"/>
              <a:ext cx="615950" cy="107266"/>
            </a:xfrm>
            <a:prstGeom prst="line">
              <a:avLst/>
            </a:prstGeom>
            <a:ln w="28575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898EC035-FE45-024F-8F41-DD9678256F66}"/>
                </a:ext>
              </a:extLst>
            </p:cNvPr>
            <p:cNvSpPr/>
            <p:nvPr/>
          </p:nvSpPr>
          <p:spPr>
            <a:xfrm>
              <a:off x="5499100" y="4889500"/>
              <a:ext cx="177800" cy="203200"/>
            </a:xfrm>
            <a:prstGeom prst="ellipse">
              <a:avLst/>
            </a:prstGeom>
            <a:solidFill>
              <a:srgbClr val="FF40FF"/>
            </a:solidFill>
            <a:ln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40FF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C638C3B3-1564-8F45-9DD5-6E999D6C9814}"/>
              </a:ext>
            </a:extLst>
          </p:cNvPr>
          <p:cNvGrpSpPr/>
          <p:nvPr/>
        </p:nvGrpSpPr>
        <p:grpSpPr>
          <a:xfrm>
            <a:off x="3114386" y="3059170"/>
            <a:ext cx="2019303" cy="3096846"/>
            <a:chOff x="6045197" y="3048000"/>
            <a:chExt cx="2019303" cy="3096846"/>
          </a:xfrm>
        </p:grpSpPr>
        <p:sp>
          <p:nvSpPr>
            <p:cNvPr id="81" name="Right Brace 80">
              <a:extLst>
                <a:ext uri="{FF2B5EF4-FFF2-40B4-BE49-F238E27FC236}">
                  <a16:creationId xmlns:a16="http://schemas.microsoft.com/office/drawing/2014/main" xmlns="" id="{844FC1B9-6FE4-3742-8523-B49D3A342093}"/>
                </a:ext>
              </a:extLst>
            </p:cNvPr>
            <p:cNvSpPr/>
            <p:nvPr/>
          </p:nvSpPr>
          <p:spPr>
            <a:xfrm rot="5400000">
              <a:off x="6869959" y="4661693"/>
              <a:ext cx="293577" cy="1943101"/>
            </a:xfrm>
            <a:prstGeom prst="rightBrac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86D0F1BA-9278-2D4D-A527-2390D344AE4F}"/>
                    </a:ext>
                  </a:extLst>
                </p:cNvPr>
                <p:cNvSpPr txBox="1"/>
                <p:nvPr/>
              </p:nvSpPr>
              <p:spPr>
                <a:xfrm>
                  <a:off x="6645612" y="5806292"/>
                  <a:ext cx="742273" cy="338554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1600" dirty="0">
                      <a:solidFill>
                        <a:srgbClr val="7030A0"/>
                      </a:solidFill>
                    </a:rPr>
                    <a:t>= 3</a:t>
                  </a:r>
                  <a:endParaRPr lang="en-US" sz="1600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86D0F1BA-9278-2D4D-A527-2390D344A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12" y="5806292"/>
                  <a:ext cx="742273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3448" b="-18966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897A6232-475E-5940-A35F-E40475C28AF2}"/>
                </a:ext>
              </a:extLst>
            </p:cNvPr>
            <p:cNvSpPr/>
            <p:nvPr/>
          </p:nvSpPr>
          <p:spPr>
            <a:xfrm>
              <a:off x="7886700" y="3048000"/>
              <a:ext cx="177800" cy="203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6DC5A844-D558-E64D-B7B0-14163B8AA271}"/>
                </a:ext>
              </a:extLst>
            </p:cNvPr>
            <p:cNvGrpSpPr/>
            <p:nvPr/>
          </p:nvGrpSpPr>
          <p:grpSpPr>
            <a:xfrm>
              <a:off x="6045200" y="3136900"/>
              <a:ext cx="1943100" cy="2356644"/>
              <a:chOff x="6045200" y="3136900"/>
              <a:chExt cx="1943100" cy="2356644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C17E4DB7-5A96-C04A-9260-7E9A220A0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5200" y="5493544"/>
                <a:ext cx="19431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2D32F9AA-0953-5F47-B88F-580619A60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8300" y="3136900"/>
                <a:ext cx="0" cy="2356644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E7730754-AE7C-3E4B-BCFC-C5AFD8FF5543}"/>
              </a:ext>
            </a:extLst>
          </p:cNvPr>
          <p:cNvSpPr/>
          <p:nvPr/>
        </p:nvSpPr>
        <p:spPr>
          <a:xfrm>
            <a:off x="4955883" y="3056092"/>
            <a:ext cx="177800" cy="2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65C66B6-3E5C-E042-BC12-9B0EAD1F58D0}"/>
              </a:ext>
            </a:extLst>
          </p:cNvPr>
          <p:cNvSpPr txBox="1"/>
          <p:nvPr/>
        </p:nvSpPr>
        <p:spPr>
          <a:xfrm>
            <a:off x="3831509" y="4123944"/>
            <a:ext cx="1196199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Peak: 35.4 @ 1300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D9125445-0BD9-AB43-B598-573DD65D518F}"/>
              </a:ext>
            </a:extLst>
          </p:cNvPr>
          <p:cNvGrpSpPr/>
          <p:nvPr/>
        </p:nvGrpSpPr>
        <p:grpSpPr>
          <a:xfrm>
            <a:off x="3114383" y="3138642"/>
            <a:ext cx="1943100" cy="2362994"/>
            <a:chOff x="6045200" y="3136900"/>
            <a:chExt cx="1943100" cy="2362994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F3CD7FC0-E846-EC41-AEB7-EFBB6FCC216F}"/>
                </a:ext>
              </a:extLst>
            </p:cNvPr>
            <p:cNvCxnSpPr>
              <a:cxnSpLocks/>
            </p:cNvCxnSpPr>
            <p:nvPr/>
          </p:nvCxnSpPr>
          <p:spPr>
            <a:xfrm>
              <a:off x="6045200" y="5499894"/>
              <a:ext cx="19431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0CC0A199-E417-D349-BD60-E6FEF2F95F00}"/>
                </a:ext>
              </a:extLst>
            </p:cNvPr>
            <p:cNvCxnSpPr>
              <a:cxnSpLocks/>
            </p:cNvCxnSpPr>
            <p:nvPr/>
          </p:nvCxnSpPr>
          <p:spPr>
            <a:xfrm>
              <a:off x="7988300" y="3136900"/>
              <a:ext cx="0" cy="2356644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33CFE33-D79B-0E4D-B1A0-E15E13CF2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2918" y="2730022"/>
            <a:ext cx="5400181" cy="2937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7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65" grpId="0" animBg="1"/>
      <p:bldP spid="69" grpId="0" animBg="1"/>
      <p:bldP spid="66" grpId="0" animBg="1"/>
      <p:bldP spid="70" grpId="0" animBg="1"/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D3D6CE-BA7C-B440-83E6-EE308327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18" y="2293696"/>
            <a:ext cx="8204409" cy="44632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24447B-8DBC-6E4A-8281-6E9B1ED73947}"/>
              </a:ext>
            </a:extLst>
          </p:cNvPr>
          <p:cNvSpPr/>
          <p:nvPr/>
        </p:nvSpPr>
        <p:spPr>
          <a:xfrm>
            <a:off x="2099318" y="5969021"/>
            <a:ext cx="8204409" cy="18699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rgbClr val="FF0000">
                <a:alpha val="77000"/>
              </a:srgb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A9ED4A-430B-3342-93B6-89999F79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AUC Peak &amp; Trough on the Same Dosing Interval</a:t>
            </a:r>
          </a:p>
        </p:txBody>
      </p:sp>
    </p:spTree>
    <p:extLst>
      <p:ext uri="{BB962C8B-B14F-4D97-AF65-F5344CB8AC3E}">
        <p14:creationId xmlns:p14="http://schemas.microsoft.com/office/powerpoint/2010/main" val="10825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08BC8-8A6D-5A41-AE74-24BFAC1A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AUC Peak &amp; Trough on Same Dosing Interval; Late Trough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693A6F-BFC1-E34E-A297-5F70E0B8C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5035" t="-1250" r="7022" b="-1"/>
          <a:stretch/>
        </p:blipFill>
        <p:spPr>
          <a:xfrm>
            <a:off x="3054350" y="2458244"/>
            <a:ext cx="6083300" cy="3086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BA65C2B-147D-734F-85C7-8A85D87197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8438" t="-1250" r="8760" b="-1"/>
          <a:stretch/>
        </p:blipFill>
        <p:spPr>
          <a:xfrm>
            <a:off x="3108325" y="2458244"/>
            <a:ext cx="2936874" cy="3086100"/>
          </a:xfrm>
          <a:prstGeom prst="rect">
            <a:avLst/>
          </a:prstGeom>
          <a:ln>
            <a:noFill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716D0DB-D3C5-9146-B9E1-4B4A70A27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8439" t="-1250" r="19859" b="-1"/>
          <a:stretch/>
        </p:blipFill>
        <p:spPr>
          <a:xfrm>
            <a:off x="3101975" y="2456502"/>
            <a:ext cx="1943100" cy="3086100"/>
          </a:xfrm>
          <a:prstGeom prst="rect">
            <a:avLst/>
          </a:prstGeom>
          <a:ln>
            <a:noFill/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232CFA8-D0E6-4142-B60F-F6E3140D0C58}"/>
              </a:ext>
            </a:extLst>
          </p:cNvPr>
          <p:cNvCxnSpPr>
            <a:cxnSpLocks/>
          </p:cNvCxnSpPr>
          <p:nvPr/>
        </p:nvCxnSpPr>
        <p:spPr>
          <a:xfrm>
            <a:off x="3073456" y="5368041"/>
            <a:ext cx="0" cy="88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3922155-7ABC-224D-8888-A2D9005C212F}"/>
              </a:ext>
            </a:extLst>
          </p:cNvPr>
          <p:cNvSpPr txBox="1"/>
          <p:nvPr/>
        </p:nvSpPr>
        <p:spPr>
          <a:xfrm>
            <a:off x="2432112" y="6257041"/>
            <a:ext cx="128268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1000 mg IV </a:t>
            </a:r>
          </a:p>
          <a:p>
            <a:r>
              <a:rPr lang="en-US" sz="1600" dirty="0"/>
              <a:t>@ 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E68C921-DC82-2C4C-89DC-F7E3FD42EC27}"/>
              </a:ext>
            </a:extLst>
          </p:cNvPr>
          <p:cNvSpPr txBox="1"/>
          <p:nvPr/>
        </p:nvSpPr>
        <p:spPr>
          <a:xfrm>
            <a:off x="5403855" y="6260525"/>
            <a:ext cx="12826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1000 mg IV @ 2200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428FA50-B7F7-D043-B64B-4B80508ACAC2}"/>
              </a:ext>
            </a:extLst>
          </p:cNvPr>
          <p:cNvCxnSpPr>
            <a:cxnSpLocks/>
          </p:cNvCxnSpPr>
          <p:nvPr/>
        </p:nvCxnSpPr>
        <p:spPr>
          <a:xfrm>
            <a:off x="6032500" y="5356535"/>
            <a:ext cx="12700" cy="88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075DEBF-0AED-774F-9A7B-13C13CAD49B5}"/>
              </a:ext>
            </a:extLst>
          </p:cNvPr>
          <p:cNvGrpSpPr/>
          <p:nvPr/>
        </p:nvGrpSpPr>
        <p:grpSpPr>
          <a:xfrm>
            <a:off x="3832234" y="4775200"/>
            <a:ext cx="1844666" cy="584775"/>
            <a:chOff x="3832234" y="4775200"/>
            <a:chExt cx="1844666" cy="58477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5EB492E-5E68-6146-8BA6-EE18A2219CE6}"/>
                </a:ext>
              </a:extLst>
            </p:cNvPr>
            <p:cNvSpPr txBox="1"/>
            <p:nvPr/>
          </p:nvSpPr>
          <p:spPr>
            <a:xfrm>
              <a:off x="3832234" y="4775200"/>
              <a:ext cx="1050916" cy="584775"/>
            </a:xfrm>
            <a:prstGeom prst="rect">
              <a:avLst/>
            </a:prstGeom>
            <a:noFill/>
            <a:ln>
              <a:solidFill>
                <a:srgbClr val="FF4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Vt: 10.5 @ 2130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CB5830A-48A2-E849-83A7-9D01B2A47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1242" y="4991100"/>
              <a:ext cx="615950" cy="107266"/>
            </a:xfrm>
            <a:prstGeom prst="line">
              <a:avLst/>
            </a:prstGeom>
            <a:ln w="28575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898EC035-FE45-024F-8F41-DD9678256F66}"/>
                </a:ext>
              </a:extLst>
            </p:cNvPr>
            <p:cNvSpPr/>
            <p:nvPr/>
          </p:nvSpPr>
          <p:spPr>
            <a:xfrm>
              <a:off x="5499100" y="4889500"/>
              <a:ext cx="177800" cy="203200"/>
            </a:xfrm>
            <a:prstGeom prst="ellipse">
              <a:avLst/>
            </a:prstGeom>
            <a:solidFill>
              <a:srgbClr val="FF40FF"/>
            </a:solidFill>
            <a:ln>
              <a:solidFill>
                <a:srgbClr val="D43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40FF"/>
                </a:solidFill>
              </a:endParaRPr>
            </a:p>
          </p:txBody>
        </p:sp>
      </p:grpSp>
      <p:sp>
        <p:nvSpPr>
          <p:cNvPr id="65" name="Right Triangle 64">
            <a:extLst>
              <a:ext uri="{FF2B5EF4-FFF2-40B4-BE49-F238E27FC236}">
                <a16:creationId xmlns:a16="http://schemas.microsoft.com/office/drawing/2014/main" xmlns="" id="{4516641F-A3C9-234B-A8EF-9DB508A7E8F9}"/>
              </a:ext>
            </a:extLst>
          </p:cNvPr>
          <p:cNvSpPr/>
          <p:nvPr/>
        </p:nvSpPr>
        <p:spPr>
          <a:xfrm rot="10800000">
            <a:off x="5029237" y="3111499"/>
            <a:ext cx="1324334" cy="2838124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C5BC961C-8134-6D42-8B7F-ECCB4EB51510}"/>
                  </a:ext>
                </a:extLst>
              </p:cNvPr>
              <p:cNvSpPr txBox="1"/>
              <p:nvPr/>
            </p:nvSpPr>
            <p:spPr>
              <a:xfrm>
                <a:off x="5231822" y="2722145"/>
                <a:ext cx="919161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= 9.5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5BC961C-8134-6D42-8B7F-ECCB4EB51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22" y="2722145"/>
                <a:ext cx="919161" cy="338554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C638C3B3-1564-8F45-9DD5-6E999D6C9814}"/>
              </a:ext>
            </a:extLst>
          </p:cNvPr>
          <p:cNvGrpSpPr/>
          <p:nvPr/>
        </p:nvGrpSpPr>
        <p:grpSpPr>
          <a:xfrm>
            <a:off x="3114386" y="3059170"/>
            <a:ext cx="2019303" cy="3096846"/>
            <a:chOff x="6045197" y="3048000"/>
            <a:chExt cx="2019303" cy="3096846"/>
          </a:xfrm>
        </p:grpSpPr>
        <p:sp>
          <p:nvSpPr>
            <p:cNvPr id="81" name="Right Brace 80">
              <a:extLst>
                <a:ext uri="{FF2B5EF4-FFF2-40B4-BE49-F238E27FC236}">
                  <a16:creationId xmlns:a16="http://schemas.microsoft.com/office/drawing/2014/main" xmlns="" id="{844FC1B9-6FE4-3742-8523-B49D3A342093}"/>
                </a:ext>
              </a:extLst>
            </p:cNvPr>
            <p:cNvSpPr/>
            <p:nvPr/>
          </p:nvSpPr>
          <p:spPr>
            <a:xfrm rot="5400000">
              <a:off x="6869959" y="4661693"/>
              <a:ext cx="293577" cy="1943101"/>
            </a:xfrm>
            <a:prstGeom prst="rightBrac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86D0F1BA-9278-2D4D-A527-2390D344AE4F}"/>
                    </a:ext>
                  </a:extLst>
                </p:cNvPr>
                <p:cNvSpPr txBox="1"/>
                <p:nvPr/>
              </p:nvSpPr>
              <p:spPr>
                <a:xfrm>
                  <a:off x="6645612" y="5806292"/>
                  <a:ext cx="742273" cy="338554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rgbClr val="7030A0"/>
                      </a:solidFill>
                    </a:rPr>
                    <a:t> = 3</a:t>
                  </a: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86D0F1BA-9278-2D4D-A527-2390D344A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12" y="5806292"/>
                  <a:ext cx="742273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3448" b="-18966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897A6232-475E-5940-A35F-E40475C28AF2}"/>
                </a:ext>
              </a:extLst>
            </p:cNvPr>
            <p:cNvSpPr/>
            <p:nvPr/>
          </p:nvSpPr>
          <p:spPr>
            <a:xfrm>
              <a:off x="7886700" y="3048000"/>
              <a:ext cx="177800" cy="203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6DC5A844-D558-E64D-B7B0-14163B8AA271}"/>
                </a:ext>
              </a:extLst>
            </p:cNvPr>
            <p:cNvGrpSpPr/>
            <p:nvPr/>
          </p:nvGrpSpPr>
          <p:grpSpPr>
            <a:xfrm>
              <a:off x="6045200" y="3136900"/>
              <a:ext cx="1943100" cy="2356644"/>
              <a:chOff x="6045200" y="3136900"/>
              <a:chExt cx="1943100" cy="2356644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C17E4DB7-5A96-C04A-9260-7E9A220A0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5200" y="5493544"/>
                <a:ext cx="1943100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2D32F9AA-0953-5F47-B88F-580619A60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8300" y="3136900"/>
                <a:ext cx="0" cy="235664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E7730754-AE7C-3E4B-BCFC-C5AFD8FF5543}"/>
              </a:ext>
            </a:extLst>
          </p:cNvPr>
          <p:cNvSpPr/>
          <p:nvPr/>
        </p:nvSpPr>
        <p:spPr>
          <a:xfrm>
            <a:off x="4955883" y="3056092"/>
            <a:ext cx="177800" cy="2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65C66B6-3E5C-E042-BC12-9B0EAD1F58D0}"/>
              </a:ext>
            </a:extLst>
          </p:cNvPr>
          <p:cNvSpPr txBox="1"/>
          <p:nvPr/>
        </p:nvSpPr>
        <p:spPr>
          <a:xfrm>
            <a:off x="3831509" y="4123944"/>
            <a:ext cx="1196199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Peak: 35.4 @ 1300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D9125445-0BD9-AB43-B598-573DD65D518F}"/>
              </a:ext>
            </a:extLst>
          </p:cNvPr>
          <p:cNvGrpSpPr/>
          <p:nvPr/>
        </p:nvGrpSpPr>
        <p:grpSpPr>
          <a:xfrm>
            <a:off x="3114383" y="3138642"/>
            <a:ext cx="1943100" cy="2362994"/>
            <a:chOff x="6045200" y="3136900"/>
            <a:chExt cx="1943100" cy="2362994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F3CD7FC0-E846-EC41-AEB7-EFBB6FCC216F}"/>
                </a:ext>
              </a:extLst>
            </p:cNvPr>
            <p:cNvCxnSpPr>
              <a:cxnSpLocks/>
            </p:cNvCxnSpPr>
            <p:nvPr/>
          </p:nvCxnSpPr>
          <p:spPr>
            <a:xfrm>
              <a:off x="6045200" y="5499894"/>
              <a:ext cx="19431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0CC0A199-E417-D349-BD60-E6FEF2F95F00}"/>
                </a:ext>
              </a:extLst>
            </p:cNvPr>
            <p:cNvCxnSpPr>
              <a:cxnSpLocks/>
            </p:cNvCxnSpPr>
            <p:nvPr/>
          </p:nvCxnSpPr>
          <p:spPr>
            <a:xfrm>
              <a:off x="7988300" y="3136900"/>
              <a:ext cx="0" cy="2356644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A30C499-3D6F-C944-9EF3-037AD32927E7}"/>
                  </a:ext>
                </a:extLst>
              </p:cNvPr>
              <p:cNvSpPr txBox="1"/>
              <p:nvPr/>
            </p:nvSpPr>
            <p:spPr>
              <a:xfrm>
                <a:off x="6474111" y="5078613"/>
                <a:ext cx="914400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6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B050"/>
                    </a:solidFill>
                  </a:rPr>
                  <a:t>= -0.5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30C499-3D6F-C944-9EF3-037AD3292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11" y="5078613"/>
                <a:ext cx="914400" cy="338554"/>
              </a:xfrm>
              <a:prstGeom prst="rect">
                <a:avLst/>
              </a:prstGeom>
              <a:blipFill>
                <a:blip r:embed="rId8"/>
                <a:stretch>
                  <a:fillRect t="-3448" b="-1896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ight Triangle 68">
            <a:extLst>
              <a:ext uri="{FF2B5EF4-FFF2-40B4-BE49-F238E27FC236}">
                <a16:creationId xmlns:a16="http://schemas.microsoft.com/office/drawing/2014/main" xmlns="" id="{E1CB2C47-355E-ED48-821E-568D9157767F}"/>
              </a:ext>
            </a:extLst>
          </p:cNvPr>
          <p:cNvSpPr/>
          <p:nvPr/>
        </p:nvSpPr>
        <p:spPr>
          <a:xfrm rot="10800000">
            <a:off x="6039251" y="5492317"/>
            <a:ext cx="314320" cy="442319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ABC2E12-E9B8-1742-AA06-36265CCA85C4}"/>
              </a:ext>
            </a:extLst>
          </p:cNvPr>
          <p:cNvSpPr txBox="1"/>
          <p:nvPr/>
        </p:nvSpPr>
        <p:spPr>
          <a:xfrm>
            <a:off x="4571375" y="5671454"/>
            <a:ext cx="1050916" cy="584775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Vt: 8.5  @ 2230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155230F-8B14-444A-BFD2-3F41F14C805F}"/>
              </a:ext>
            </a:extLst>
          </p:cNvPr>
          <p:cNvGrpSpPr/>
          <p:nvPr/>
        </p:nvGrpSpPr>
        <p:grpSpPr>
          <a:xfrm>
            <a:off x="5636733" y="5779403"/>
            <a:ext cx="785658" cy="208866"/>
            <a:chOff x="4891242" y="4889500"/>
            <a:chExt cx="785658" cy="208866"/>
          </a:xfrm>
          <a:solidFill>
            <a:srgbClr val="FF40FF"/>
          </a:solidFill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D0EC74E-767F-3D4D-9E63-3FB140845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1242" y="4991100"/>
              <a:ext cx="615950" cy="107266"/>
            </a:xfrm>
            <a:prstGeom prst="line">
              <a:avLst/>
            </a:prstGeom>
            <a:grpFill/>
            <a:ln w="28575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073CBD1-DA3C-6046-9002-35212A29D614}"/>
                </a:ext>
              </a:extLst>
            </p:cNvPr>
            <p:cNvSpPr/>
            <p:nvPr/>
          </p:nvSpPr>
          <p:spPr>
            <a:xfrm>
              <a:off x="5499100" y="4889500"/>
              <a:ext cx="177800" cy="203200"/>
            </a:xfrm>
            <a:prstGeom prst="ellipse">
              <a:avLst/>
            </a:prstGeom>
            <a:grpFill/>
            <a:ln>
              <a:solidFill>
                <a:srgbClr val="D435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Callout 2">
                <a:extLst>
                  <a:ext uri="{FF2B5EF4-FFF2-40B4-BE49-F238E27FC236}">
                    <a16:creationId xmlns:a16="http://schemas.microsoft.com/office/drawing/2014/main" xmlns="" id="{A7DD4491-23D5-3842-BC69-18F5CEADFF32}"/>
                  </a:ext>
                </a:extLst>
              </p:cNvPr>
              <p:cNvSpPr/>
              <p:nvPr/>
            </p:nvSpPr>
            <p:spPr>
              <a:xfrm>
                <a:off x="7388511" y="3111500"/>
                <a:ext cx="2957756" cy="1597219"/>
              </a:xfrm>
              <a:prstGeom prst="cloudCallout">
                <a:avLst>
                  <a:gd name="adj1" fmla="val -47168"/>
                  <a:gd name="adj2" fmla="val 688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Note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can be a negative number!</a:t>
                </a:r>
              </a:p>
            </p:txBody>
          </p:sp>
        </mc:Choice>
        <mc:Fallback xmlns="">
          <p:sp>
            <p:nvSpPr>
              <p:cNvPr id="3" name="Cloud Callout 2">
                <a:extLst>
                  <a:ext uri="{FF2B5EF4-FFF2-40B4-BE49-F238E27FC236}">
                    <a16:creationId xmlns:a16="http://schemas.microsoft.com/office/drawing/2014/main" id="{A7DD4491-23D5-3842-BC69-18F5CEADF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511" y="3111500"/>
                <a:ext cx="2957756" cy="1597219"/>
              </a:xfrm>
              <a:prstGeom prst="cloudCallout">
                <a:avLst>
                  <a:gd name="adj1" fmla="val -47168"/>
                  <a:gd name="adj2" fmla="val 68861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loud Callout 42">
            <a:extLst>
              <a:ext uri="{FF2B5EF4-FFF2-40B4-BE49-F238E27FC236}">
                <a16:creationId xmlns:a16="http://schemas.microsoft.com/office/drawing/2014/main" xmlns="" id="{77DC5818-7AFF-624B-B6BE-AA16E52A05BF}"/>
              </a:ext>
            </a:extLst>
          </p:cNvPr>
          <p:cNvSpPr/>
          <p:nvPr/>
        </p:nvSpPr>
        <p:spPr>
          <a:xfrm>
            <a:off x="5653999" y="2933003"/>
            <a:ext cx="2957756" cy="1597219"/>
          </a:xfrm>
          <a:prstGeom prst="cloudCallout">
            <a:avLst>
              <a:gd name="adj1" fmla="val -47168"/>
              <a:gd name="adj2" fmla="val 68861"/>
            </a:avLst>
          </a:prstGeom>
          <a:solidFill>
            <a:srgbClr val="FF40FF"/>
          </a:solidFill>
          <a:ln>
            <a:solidFill>
              <a:srgbClr val="D43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would be a true trough @ 2130… </a:t>
            </a:r>
          </a:p>
        </p:txBody>
      </p:sp>
      <p:sp>
        <p:nvSpPr>
          <p:cNvPr id="45" name="Cloud Callout 44">
            <a:extLst>
              <a:ext uri="{FF2B5EF4-FFF2-40B4-BE49-F238E27FC236}">
                <a16:creationId xmlns:a16="http://schemas.microsoft.com/office/drawing/2014/main" xmlns="" id="{85A3B3FD-BA41-AC43-A7EF-2F846CF9ACE8}"/>
              </a:ext>
            </a:extLst>
          </p:cNvPr>
          <p:cNvSpPr/>
          <p:nvPr/>
        </p:nvSpPr>
        <p:spPr>
          <a:xfrm>
            <a:off x="6422391" y="3889112"/>
            <a:ext cx="2957756" cy="1597219"/>
          </a:xfrm>
          <a:prstGeom prst="cloudCallout">
            <a:avLst>
              <a:gd name="adj1" fmla="val -47168"/>
              <a:gd name="adj2" fmla="val 68861"/>
            </a:avLst>
          </a:prstGeom>
          <a:solidFill>
            <a:srgbClr val="FF40FF"/>
          </a:solidFill>
          <a:ln>
            <a:solidFill>
              <a:srgbClr val="D43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is late @ 2230… </a:t>
            </a:r>
          </a:p>
        </p:txBody>
      </p:sp>
    </p:spTree>
    <p:extLst>
      <p:ext uri="{BB962C8B-B14F-4D97-AF65-F5344CB8AC3E}">
        <p14:creationId xmlns:p14="http://schemas.microsoft.com/office/powerpoint/2010/main" val="41630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6172 0.129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648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2" grpId="1" animBg="1"/>
      <p:bldP spid="65" grpId="0" animBg="1"/>
      <p:bldP spid="66" grpId="0" animBg="1"/>
      <p:bldP spid="93" grpId="0" animBg="1"/>
      <p:bldP spid="94" grpId="0" animBg="1"/>
      <p:bldP spid="32" grpId="0" animBg="1"/>
      <p:bldP spid="69" grpId="0" animBg="1"/>
      <p:bldP spid="33" grpId="0" animBg="1"/>
      <p:bldP spid="3" grpId="0" animBg="1"/>
      <p:bldP spid="43" grpId="0" animBg="1"/>
      <p:bldP spid="43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Triangle 64">
            <a:extLst>
              <a:ext uri="{FF2B5EF4-FFF2-40B4-BE49-F238E27FC236}">
                <a16:creationId xmlns:a16="http://schemas.microsoft.com/office/drawing/2014/main" xmlns="" id="{4516641F-A3C9-234B-A8EF-9DB508A7E8F9}"/>
              </a:ext>
            </a:extLst>
          </p:cNvPr>
          <p:cNvSpPr/>
          <p:nvPr/>
        </p:nvSpPr>
        <p:spPr>
          <a:xfrm rot="10800000">
            <a:off x="5029239" y="3111500"/>
            <a:ext cx="524126" cy="1774284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08BC8-8A6D-5A41-AE74-24BFAC1A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AUC: Peak &amp; Trough on Different Dosing Intervals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693A6F-BFC1-E34E-A297-5F70E0B8C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5035" t="-1250" r="7022" b="-1"/>
          <a:stretch/>
        </p:blipFill>
        <p:spPr>
          <a:xfrm>
            <a:off x="3054350" y="2458244"/>
            <a:ext cx="6083300" cy="3086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BA65C2B-147D-734F-85C7-8A85D87197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8438" t="-1250" r="8760" b="-1"/>
          <a:stretch/>
        </p:blipFill>
        <p:spPr>
          <a:xfrm>
            <a:off x="3108325" y="2458244"/>
            <a:ext cx="2936874" cy="3086100"/>
          </a:xfrm>
          <a:prstGeom prst="rect">
            <a:avLst/>
          </a:prstGeom>
          <a:ln>
            <a:noFill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716D0DB-D3C5-9146-B9E1-4B4A70A27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8439" t="-1250" r="19859" b="-1"/>
          <a:stretch/>
        </p:blipFill>
        <p:spPr>
          <a:xfrm>
            <a:off x="3101975" y="2459487"/>
            <a:ext cx="1943100" cy="3086100"/>
          </a:xfrm>
          <a:prstGeom prst="rect">
            <a:avLst/>
          </a:prstGeom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5066CDB-4082-1F4D-B735-60DEA55969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3475" t="-1250" r="41986" b="-1"/>
          <a:stretch/>
        </p:blipFill>
        <p:spPr>
          <a:xfrm>
            <a:off x="5600700" y="2458244"/>
            <a:ext cx="406400" cy="30861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8916ACF-40F9-C843-B855-D3AC8EA721E3}"/>
              </a:ext>
            </a:extLst>
          </p:cNvPr>
          <p:cNvCxnSpPr>
            <a:cxnSpLocks/>
          </p:cNvCxnSpPr>
          <p:nvPr/>
        </p:nvCxnSpPr>
        <p:spPr>
          <a:xfrm flipH="1" flipV="1">
            <a:off x="5035550" y="3124200"/>
            <a:ext cx="565150" cy="19558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232CFA8-D0E6-4142-B60F-F6E3140D0C58}"/>
              </a:ext>
            </a:extLst>
          </p:cNvPr>
          <p:cNvCxnSpPr>
            <a:cxnSpLocks/>
          </p:cNvCxnSpPr>
          <p:nvPr/>
        </p:nvCxnSpPr>
        <p:spPr>
          <a:xfrm>
            <a:off x="3067050" y="5283200"/>
            <a:ext cx="0" cy="88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3922155-7ABC-224D-8888-A2D9005C212F}"/>
              </a:ext>
            </a:extLst>
          </p:cNvPr>
          <p:cNvSpPr txBox="1"/>
          <p:nvPr/>
        </p:nvSpPr>
        <p:spPr>
          <a:xfrm>
            <a:off x="2438405" y="6172200"/>
            <a:ext cx="128268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1000 mg IV </a:t>
            </a:r>
          </a:p>
          <a:p>
            <a:r>
              <a:rPr lang="en-US" sz="1600" dirty="0"/>
              <a:t>@ 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E68C921-DC82-2C4C-89DC-F7E3FD42EC27}"/>
              </a:ext>
            </a:extLst>
          </p:cNvPr>
          <p:cNvSpPr txBox="1"/>
          <p:nvPr/>
        </p:nvSpPr>
        <p:spPr>
          <a:xfrm>
            <a:off x="5403855" y="6172200"/>
            <a:ext cx="12826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1000 mg IV @ 2200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xmlns="" id="{FBA44298-5AB3-F94A-BBB0-FD4F179A2A47}"/>
              </a:ext>
            </a:extLst>
          </p:cNvPr>
          <p:cNvSpPr/>
          <p:nvPr/>
        </p:nvSpPr>
        <p:spPr>
          <a:xfrm rot="5400000">
            <a:off x="6869959" y="4661693"/>
            <a:ext cx="293577" cy="1943101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xmlns="" id="{E1CB2C47-355E-ED48-821E-568D9157767F}"/>
              </a:ext>
            </a:extLst>
          </p:cNvPr>
          <p:cNvSpPr/>
          <p:nvPr/>
        </p:nvSpPr>
        <p:spPr>
          <a:xfrm rot="10800000">
            <a:off x="5538286" y="5011608"/>
            <a:ext cx="494211" cy="502032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428FA50-B7F7-D043-B64B-4B80508ACAC2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032500" y="5283200"/>
            <a:ext cx="12700" cy="88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075DEBF-0AED-774F-9A7B-13C13CAD49B5}"/>
              </a:ext>
            </a:extLst>
          </p:cNvPr>
          <p:cNvGrpSpPr/>
          <p:nvPr/>
        </p:nvGrpSpPr>
        <p:grpSpPr>
          <a:xfrm>
            <a:off x="3832234" y="4775200"/>
            <a:ext cx="1844666" cy="584775"/>
            <a:chOff x="3832234" y="4775200"/>
            <a:chExt cx="1844666" cy="58477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5EB492E-5E68-6146-8BA6-EE18A2219CE6}"/>
                </a:ext>
              </a:extLst>
            </p:cNvPr>
            <p:cNvSpPr txBox="1"/>
            <p:nvPr/>
          </p:nvSpPr>
          <p:spPr>
            <a:xfrm>
              <a:off x="3832234" y="4775200"/>
              <a:ext cx="1050916" cy="584775"/>
            </a:xfrm>
            <a:prstGeom prst="rect">
              <a:avLst/>
            </a:prstGeom>
            <a:noFill/>
            <a:ln>
              <a:solidFill>
                <a:srgbClr val="FF4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Vt: 10.5 @ 2130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CB5830A-48A2-E849-83A7-9D01B2A47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1242" y="4991100"/>
              <a:ext cx="615950" cy="107266"/>
            </a:xfrm>
            <a:prstGeom prst="line">
              <a:avLst/>
            </a:prstGeom>
            <a:solidFill>
              <a:srgbClr val="FF40FF"/>
            </a:solidFill>
            <a:ln w="28575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898EC035-FE45-024F-8F41-DD9678256F66}"/>
                </a:ext>
              </a:extLst>
            </p:cNvPr>
            <p:cNvSpPr/>
            <p:nvPr/>
          </p:nvSpPr>
          <p:spPr>
            <a:xfrm>
              <a:off x="5499100" y="4889500"/>
              <a:ext cx="177800" cy="203200"/>
            </a:xfrm>
            <a:prstGeom prst="ellipse">
              <a:avLst/>
            </a:prstGeom>
            <a:solidFill>
              <a:srgbClr val="FF40FF"/>
            </a:solidFill>
            <a:ln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82BCAF0-1203-8D4D-9047-0FC67C592160}"/>
                  </a:ext>
                </a:extLst>
              </p:cNvPr>
              <p:cNvSpPr txBox="1"/>
              <p:nvPr/>
            </p:nvSpPr>
            <p:spPr>
              <a:xfrm>
                <a:off x="6645612" y="5806292"/>
                <a:ext cx="742273" cy="33855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 = 3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2BCAF0-1203-8D4D-9047-0FC67C592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12" y="5806292"/>
                <a:ext cx="742273" cy="338554"/>
              </a:xfrm>
              <a:prstGeom prst="rect">
                <a:avLst/>
              </a:prstGeom>
              <a:blipFill>
                <a:blip r:embed="rId5"/>
                <a:stretch>
                  <a:fillRect t="-3448" b="-1896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C5BC961C-8134-6D42-8B7F-ECCB4EB51510}"/>
                  </a:ext>
                </a:extLst>
              </p:cNvPr>
              <p:cNvSpPr txBox="1"/>
              <p:nvPr/>
            </p:nvSpPr>
            <p:spPr>
              <a:xfrm>
                <a:off x="5049839" y="2715741"/>
                <a:ext cx="919161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= 8.5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5BC961C-8134-6D42-8B7F-ECCB4EB51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839" y="2715741"/>
                <a:ext cx="919161" cy="338554"/>
              </a:xfrm>
              <a:prstGeom prst="rect">
                <a:avLst/>
              </a:prstGeom>
              <a:blipFill>
                <a:blip r:embed="rId6"/>
                <a:stretch>
                  <a:fillRect t="-3448" b="-189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9C1967D5-6FC7-D447-929B-BDE72EDD9574}"/>
                  </a:ext>
                </a:extLst>
              </p:cNvPr>
              <p:cNvSpPr txBox="1"/>
              <p:nvPr/>
            </p:nvSpPr>
            <p:spPr>
              <a:xfrm>
                <a:off x="5606906" y="4489267"/>
                <a:ext cx="841805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6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B050"/>
                    </a:solidFill>
                  </a:rPr>
                  <a:t>= 0.5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C1967D5-6FC7-D447-929B-BDE72EDD9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06" y="4489267"/>
                <a:ext cx="841805" cy="338554"/>
              </a:xfrm>
              <a:prstGeom prst="rect">
                <a:avLst/>
              </a:prstGeom>
              <a:blipFill>
                <a:blip r:embed="rId7"/>
                <a:stretch>
                  <a:fillRect t="-3448" b="-1896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0CA477A-0588-F047-B509-F40FDEBABD32}"/>
              </a:ext>
            </a:extLst>
          </p:cNvPr>
          <p:cNvGrpSpPr/>
          <p:nvPr/>
        </p:nvGrpSpPr>
        <p:grpSpPr>
          <a:xfrm>
            <a:off x="6045200" y="2458244"/>
            <a:ext cx="2019300" cy="3086100"/>
            <a:chOff x="6045200" y="2458244"/>
            <a:chExt cx="2019300" cy="3086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FC6E6E7-BCC3-A84A-8497-8611E0E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8439" t="-1250" r="19859" b="-1"/>
            <a:stretch/>
          </p:blipFill>
          <p:spPr>
            <a:xfrm>
              <a:off x="6045200" y="2458244"/>
              <a:ext cx="1943100" cy="30861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8D7BA3C6-C332-1745-8AC0-77C3711C9B98}"/>
                </a:ext>
              </a:extLst>
            </p:cNvPr>
            <p:cNvSpPr/>
            <p:nvPr/>
          </p:nvSpPr>
          <p:spPr>
            <a:xfrm>
              <a:off x="7886700" y="3048000"/>
              <a:ext cx="177800" cy="203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E92BEF7-7AE5-DB43-8AFF-9E99B3EB794B}"/>
                </a:ext>
              </a:extLst>
            </p:cNvPr>
            <p:cNvSpPr txBox="1"/>
            <p:nvPr/>
          </p:nvSpPr>
          <p:spPr>
            <a:xfrm>
              <a:off x="6768676" y="4124068"/>
              <a:ext cx="1196199" cy="584775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Peak: 35.4 @ 0100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93E875E9-8190-FC42-91F9-A04BAA419554}"/>
                </a:ext>
              </a:extLst>
            </p:cNvPr>
            <p:cNvGrpSpPr/>
            <p:nvPr/>
          </p:nvGrpSpPr>
          <p:grpSpPr>
            <a:xfrm>
              <a:off x="6045200" y="3136900"/>
              <a:ext cx="1943100" cy="2356644"/>
              <a:chOff x="6045200" y="3136900"/>
              <a:chExt cx="1943100" cy="2356644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D8CA1528-382D-B449-99F7-96B28F1F3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5200" y="5493544"/>
                <a:ext cx="19431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84A74E28-CFAA-3B41-B9EB-40C95D9D35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8300" y="3136900"/>
                <a:ext cx="0" cy="2356644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C638C3B3-1564-8F45-9DD5-6E999D6C9814}"/>
              </a:ext>
            </a:extLst>
          </p:cNvPr>
          <p:cNvGrpSpPr/>
          <p:nvPr/>
        </p:nvGrpSpPr>
        <p:grpSpPr>
          <a:xfrm>
            <a:off x="3109039" y="3059170"/>
            <a:ext cx="2019303" cy="3096846"/>
            <a:chOff x="6045197" y="3048000"/>
            <a:chExt cx="2019303" cy="3096846"/>
          </a:xfrm>
        </p:grpSpPr>
        <p:sp>
          <p:nvSpPr>
            <p:cNvPr id="81" name="Right Brace 80">
              <a:extLst>
                <a:ext uri="{FF2B5EF4-FFF2-40B4-BE49-F238E27FC236}">
                  <a16:creationId xmlns:a16="http://schemas.microsoft.com/office/drawing/2014/main" xmlns="" id="{844FC1B9-6FE4-3742-8523-B49D3A342093}"/>
                </a:ext>
              </a:extLst>
            </p:cNvPr>
            <p:cNvSpPr/>
            <p:nvPr/>
          </p:nvSpPr>
          <p:spPr>
            <a:xfrm rot="5400000">
              <a:off x="6869959" y="4661693"/>
              <a:ext cx="293577" cy="1943101"/>
            </a:xfrm>
            <a:prstGeom prst="rightBrac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86D0F1BA-9278-2D4D-A527-2390D344AE4F}"/>
                    </a:ext>
                  </a:extLst>
                </p:cNvPr>
                <p:cNvSpPr txBox="1"/>
                <p:nvPr/>
              </p:nvSpPr>
              <p:spPr>
                <a:xfrm>
                  <a:off x="6645612" y="5806292"/>
                  <a:ext cx="742273" cy="338554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rgbClr val="7030A0"/>
                      </a:solidFill>
                    </a:rPr>
                    <a:t> = 3</a:t>
                  </a: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86D0F1BA-9278-2D4D-A527-2390D344A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12" y="5806292"/>
                  <a:ext cx="742273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3448" b="-18966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897A6232-475E-5940-A35F-E40475C28AF2}"/>
                </a:ext>
              </a:extLst>
            </p:cNvPr>
            <p:cNvSpPr/>
            <p:nvPr/>
          </p:nvSpPr>
          <p:spPr>
            <a:xfrm>
              <a:off x="7886700" y="3048000"/>
              <a:ext cx="177800" cy="203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6DC5A844-D558-E64D-B7B0-14163B8AA271}"/>
                </a:ext>
              </a:extLst>
            </p:cNvPr>
            <p:cNvGrpSpPr/>
            <p:nvPr/>
          </p:nvGrpSpPr>
          <p:grpSpPr>
            <a:xfrm>
              <a:off x="6045200" y="3136900"/>
              <a:ext cx="1943100" cy="2356644"/>
              <a:chOff x="6045200" y="3136900"/>
              <a:chExt cx="1943100" cy="2356644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C17E4DB7-5A96-C04A-9260-7E9A220A0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5200" y="5488197"/>
                <a:ext cx="19431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2D32F9AA-0953-5F47-B88F-580619A60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8300" y="3136900"/>
                <a:ext cx="0" cy="2356644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E7730754-AE7C-3E4B-BCFC-C5AFD8FF5543}"/>
              </a:ext>
            </a:extLst>
          </p:cNvPr>
          <p:cNvSpPr/>
          <p:nvPr/>
        </p:nvSpPr>
        <p:spPr>
          <a:xfrm>
            <a:off x="4955883" y="3056092"/>
            <a:ext cx="177800" cy="2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65C66B6-3E5C-E042-BC12-9B0EAD1F58D0}"/>
              </a:ext>
            </a:extLst>
          </p:cNvPr>
          <p:cNvSpPr txBox="1"/>
          <p:nvPr/>
        </p:nvSpPr>
        <p:spPr>
          <a:xfrm>
            <a:off x="3831509" y="4129291"/>
            <a:ext cx="1196199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Peak: 35.4 @ 1300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D9125445-0BD9-AB43-B598-573DD65D518F}"/>
              </a:ext>
            </a:extLst>
          </p:cNvPr>
          <p:cNvGrpSpPr/>
          <p:nvPr/>
        </p:nvGrpSpPr>
        <p:grpSpPr>
          <a:xfrm>
            <a:off x="3102508" y="3142808"/>
            <a:ext cx="1943100" cy="2357647"/>
            <a:chOff x="6045200" y="3094124"/>
            <a:chExt cx="1943100" cy="235764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F3CD7FC0-E846-EC41-AEB7-EFBB6FCC216F}"/>
                </a:ext>
              </a:extLst>
            </p:cNvPr>
            <p:cNvCxnSpPr>
              <a:cxnSpLocks/>
            </p:cNvCxnSpPr>
            <p:nvPr/>
          </p:nvCxnSpPr>
          <p:spPr>
            <a:xfrm>
              <a:off x="6045200" y="5451771"/>
              <a:ext cx="19431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0CC0A199-E417-D349-BD60-E6FEF2F95F00}"/>
                </a:ext>
              </a:extLst>
            </p:cNvPr>
            <p:cNvCxnSpPr>
              <a:cxnSpLocks/>
            </p:cNvCxnSpPr>
            <p:nvPr/>
          </p:nvCxnSpPr>
          <p:spPr>
            <a:xfrm>
              <a:off x="7988300" y="3094124"/>
              <a:ext cx="0" cy="2356644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0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4089 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4088 0.001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4088 0.0011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1" grpId="0" animBg="1"/>
      <p:bldP spid="42" grpId="0" animBg="1"/>
      <p:bldP spid="58" grpId="0" animBg="1"/>
      <p:bldP spid="58" grpId="1" animBg="1"/>
      <p:bldP spid="69" grpId="0" animBg="1"/>
      <p:bldP spid="59" grpId="0" animBg="1"/>
      <p:bldP spid="59" grpId="1" animBg="1"/>
      <p:bldP spid="66" grpId="0" animBg="1"/>
      <p:bldP spid="70" grpId="0" animBg="1"/>
      <p:bldP spid="93" grpId="0" animBg="1"/>
      <p:bldP spid="9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262</Words>
  <Application>Microsoft Office PowerPoint</Application>
  <PresentationFormat>Custom</PresentationFormat>
  <Paragraphs>53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 Boardroom</vt:lpstr>
      <vt:lpstr>AUC: Tips &amp; Tricks</vt:lpstr>
      <vt:lpstr>Peak &amp; Trough</vt:lpstr>
      <vt:lpstr>AUC: Defining the Variables</vt:lpstr>
      <vt:lpstr>AUC Peak &amp; Trough on the Same Dosing Interval</vt:lpstr>
      <vt:lpstr>AUC Peak &amp; Trough on the Same Dosing Interval</vt:lpstr>
      <vt:lpstr>AUC Peak &amp; Trough on Same Dosing Interval; Late Trough</vt:lpstr>
      <vt:lpstr>AUC: Peak &amp; Trough on Different Dosing Intervals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AUC: Tips &amp; Tricks</dc:title>
  <dc:creator>matj</dc:creator>
  <cp:lastModifiedBy>Merilla L. Hopkins</cp:lastModifiedBy>
  <cp:revision>6</cp:revision>
  <dcterms:created xsi:type="dcterms:W3CDTF">2020-02-04T03:39:01Z</dcterms:created>
  <dcterms:modified xsi:type="dcterms:W3CDTF">2020-06-17T22:19:46Z</dcterms:modified>
</cp:coreProperties>
</file>