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58" r:id="rId6"/>
    <p:sldId id="259" r:id="rId7"/>
    <p:sldId id="267" r:id="rId8"/>
    <p:sldId id="269" r:id="rId9"/>
    <p:sldId id="274" r:id="rId10"/>
    <p:sldId id="273" r:id="rId11"/>
    <p:sldId id="264" r:id="rId12"/>
    <p:sldId id="268" r:id="rId13"/>
    <p:sldId id="272" r:id="rId14"/>
    <p:sldId id="260" r:id="rId15"/>
    <p:sldId id="276" r:id="rId16"/>
    <p:sldId id="275" r:id="rId17"/>
    <p:sldId id="277" r:id="rId18"/>
    <p:sldId id="266" r:id="rId19"/>
    <p:sldId id="279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03"/>
    <p:restoredTop sz="95915"/>
  </p:normalViewPr>
  <p:slideViewPr>
    <p:cSldViewPr snapToGrid="0" snapToObjects="1">
      <p:cViewPr>
        <p:scale>
          <a:sx n="100" d="100"/>
          <a:sy n="100" d="100"/>
        </p:scale>
        <p:origin x="10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42B6A-20A0-5645-BD21-7F8EDC1B3715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A543F-1CB5-1C47-8484-1AFABEF5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outside of our control? </a:t>
            </a:r>
          </a:p>
          <a:p>
            <a:endParaRPr lang="en-US" dirty="0"/>
          </a:p>
          <a:p>
            <a:r>
              <a:rPr lang="en-US" dirty="0"/>
              <a:t>Keeping communication constant and clear. Emphasize overall process and progress. We want to avoid making </a:t>
            </a:r>
            <a:r>
              <a:rPr lang="en-US" dirty="0" err="1"/>
              <a:t>gantt</a:t>
            </a:r>
            <a:r>
              <a:rPr lang="en-US" dirty="0"/>
              <a:t> chart being obsolete.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Gantt is a supporting document and visual tool! </a:t>
            </a:r>
          </a:p>
          <a:p>
            <a:endParaRPr lang="en-US" dirty="0"/>
          </a:p>
          <a:p>
            <a:r>
              <a:rPr lang="en-US" dirty="0"/>
              <a:t>YOU MUST USE 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10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Supporting tool to be used strategically to execute your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2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COMMUNICATE WHAT HAS HAPPENED AND ITS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Gantt is a supporting document and visual tool!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6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activities or tasks that are to be done, running along the y-axis; milestones or progress stages indicated along the x-axis (either on the top or bottom of the chart); and progress bars, denoted as horizontal bars, denoting how far along each task is at any given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8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Who is going to see this and how often? </a:t>
            </a:r>
          </a:p>
          <a:p>
            <a:endParaRPr lang="en-US" dirty="0"/>
          </a:p>
          <a:p>
            <a:r>
              <a:rPr lang="en-US" dirty="0"/>
              <a:t>2. Review of Gantt pieces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2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are my trouble spots going to be? </a:t>
            </a:r>
          </a:p>
          <a:p>
            <a:endParaRPr lang="en-US" dirty="0"/>
          </a:p>
          <a:p>
            <a:r>
              <a:rPr lang="en-US" dirty="0"/>
              <a:t>How can I mitigate those? </a:t>
            </a:r>
          </a:p>
          <a:p>
            <a:pPr marL="228600" indent="-228600">
              <a:buAutoNum type="arabicPeriod"/>
            </a:pPr>
            <a:r>
              <a:rPr lang="en-US" dirty="0"/>
              <a:t>Clearly communicate expectations and timeline </a:t>
            </a:r>
          </a:p>
          <a:p>
            <a:pPr marL="228600" indent="-228600">
              <a:buAutoNum type="arabicPeriod"/>
            </a:pPr>
            <a:r>
              <a:rPr lang="en-US" dirty="0"/>
              <a:t>Schedule working meetings </a:t>
            </a:r>
          </a:p>
          <a:p>
            <a:pPr marL="228600" indent="-228600">
              <a:buAutoNum type="arabicPeriod"/>
            </a:pPr>
            <a:r>
              <a:rPr lang="en-US" dirty="0"/>
              <a:t>Add projects to people's calendars and attach documents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543F-1CB5-1C47-8484-1AFABEF57C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43150"/>
            <a:ext cx="9144000" cy="4514850"/>
          </a:xfrm>
          <a:solidFill>
            <a:srgbClr val="002060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DCC04C-4BB0-2346-990D-AD7053F16174}"/>
              </a:ext>
            </a:extLst>
          </p:cNvPr>
          <p:cNvSpPr txBox="1">
            <a:spLocks/>
          </p:cNvSpPr>
          <p:nvPr userDrawn="1"/>
        </p:nvSpPr>
        <p:spPr>
          <a:xfrm>
            <a:off x="768837" y="2713020"/>
            <a:ext cx="3825309" cy="10287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DATE, 2018</a:t>
            </a:r>
            <a:endParaRPr lang="en-US" sz="3200" i="1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5B2B943-6034-5249-9838-8F9096F4A7DE}"/>
              </a:ext>
            </a:extLst>
          </p:cNvPr>
          <p:cNvSpPr txBox="1">
            <a:spLocks/>
          </p:cNvSpPr>
          <p:nvPr userDrawn="1"/>
        </p:nvSpPr>
        <p:spPr>
          <a:xfrm>
            <a:off x="769266" y="3347246"/>
            <a:ext cx="7497359" cy="2901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457200" rtl="0" eaLnBrk="1" latinLnBrk="0" hangingPunct="1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defTabSz="457200" rtl="0" eaLnBrk="1" latinLnBrk="0" hangingPunct="1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defTabSz="457200" rtl="0" eaLnBrk="1" latinLnBrk="0" hangingPunct="1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Agenda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Announcements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Presenter: </a:t>
            </a:r>
            <a:r>
              <a:rPr lang="en-US" sz="3200" i="1" dirty="0">
                <a:solidFill>
                  <a:schemeClr val="bg1"/>
                </a:solidFill>
              </a:rPr>
              <a:t>Title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Case Discussions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Open Discussion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50505-EDCA-BD4C-8652-545C1E646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45" y="346401"/>
            <a:ext cx="5816311" cy="16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002060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2060"/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2B3E9-5D98-A34D-A6E9-609A6FFCB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255" y="6110404"/>
            <a:ext cx="694190" cy="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6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solidFill>
            <a:srgbClr val="002060"/>
          </a:solidFill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2B3E9-5D98-A34D-A6E9-609A6FFCB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255" y="6110404"/>
            <a:ext cx="694190" cy="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2B3E9-5D98-A34D-A6E9-609A6FFCB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255" y="6110404"/>
            <a:ext cx="694190" cy="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44" y="0"/>
            <a:ext cx="9151143" cy="1325563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22B3E9-5D98-A34D-A6E9-609A6FFCB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255" y="6110404"/>
            <a:ext cx="694190" cy="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2B3E9-5D98-A34D-A6E9-609A6FFCB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255" y="6110404"/>
            <a:ext cx="694190" cy="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6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2B3E9-5D98-A34D-A6E9-609A6FFCB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255" y="6110404"/>
            <a:ext cx="694190" cy="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00206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2B3E9-5D98-A34D-A6E9-609A6FFCB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255" y="6110404"/>
            <a:ext cx="694190" cy="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9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00206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2B3E9-5D98-A34D-A6E9-609A6FFCB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255" y="6110404"/>
            <a:ext cx="694190" cy="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76"/>
            <a:ext cx="91440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2B3E9-5D98-A34D-A6E9-609A6FFCB8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68255" y="6110404"/>
            <a:ext cx="694190" cy="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9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DABC31-9AE3-B341-9D20-FDDB4FDA6D95}"/>
              </a:ext>
            </a:extLst>
          </p:cNvPr>
          <p:cNvSpPr txBox="1"/>
          <p:nvPr/>
        </p:nvSpPr>
        <p:spPr>
          <a:xfrm>
            <a:off x="0" y="1962615"/>
            <a:ext cx="9144000" cy="489538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DCC04C-4BB0-2346-990D-AD7053F16174}"/>
              </a:ext>
            </a:extLst>
          </p:cNvPr>
          <p:cNvSpPr txBox="1">
            <a:spLocks/>
          </p:cNvSpPr>
          <p:nvPr/>
        </p:nvSpPr>
        <p:spPr>
          <a:xfrm>
            <a:off x="768765" y="2198670"/>
            <a:ext cx="3825309" cy="10287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March 3, 2022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5B2B943-6034-5249-9838-8F9096F4A7DE}"/>
              </a:ext>
            </a:extLst>
          </p:cNvPr>
          <p:cNvSpPr txBox="1">
            <a:spLocks/>
          </p:cNvSpPr>
          <p:nvPr/>
        </p:nvSpPr>
        <p:spPr>
          <a:xfrm>
            <a:off x="768764" y="3004346"/>
            <a:ext cx="8107711" cy="13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457200" rtl="0" eaLnBrk="1" latinLnBrk="0" hangingPunct="1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defTabSz="457200" rtl="0" eaLnBrk="1" latinLnBrk="0" hangingPunct="1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defTabSz="457200" rtl="0" eaLnBrk="1" latinLnBrk="0" hangingPunct="1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defTabSz="457200" rtl="0" eaLnBrk="1" latinLnBrk="0" hangingPunct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Project Management Fundamentals and Tools for Success </a:t>
            </a:r>
          </a:p>
          <a:p>
            <a:r>
              <a:rPr lang="en-US" sz="3600" dirty="0">
                <a:solidFill>
                  <a:schemeClr val="bg1"/>
                </a:solidFill>
              </a:rPr>
              <a:t>Natalia Martinez-Paz, MA, MPA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CCAAE-B43A-644D-BB11-E9EA7C77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24" y="156314"/>
            <a:ext cx="4951351" cy="1391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445FD4-1252-6148-9510-60A1459CC634}"/>
              </a:ext>
            </a:extLst>
          </p:cNvPr>
          <p:cNvSpPr txBox="1"/>
          <p:nvPr/>
        </p:nvSpPr>
        <p:spPr>
          <a:xfrm>
            <a:off x="1" y="196990"/>
            <a:ext cx="378339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b="1" dirty="0"/>
              <a:t>F-ASB   </a:t>
            </a:r>
          </a:p>
        </p:txBody>
      </p:sp>
    </p:spTree>
    <p:extLst>
      <p:ext uri="{BB962C8B-B14F-4D97-AF65-F5344CB8AC3E}">
        <p14:creationId xmlns:p14="http://schemas.microsoft.com/office/powerpoint/2010/main" val="164958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2C8A-F4AF-C840-9627-B574C7DA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Dependencies – Event Planning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0F15F-D2AE-4745-A0E8-9A8C0A2168E6}"/>
              </a:ext>
            </a:extLst>
          </p:cNvPr>
          <p:cNvSpPr txBox="1"/>
          <p:nvPr/>
        </p:nvSpPr>
        <p:spPr>
          <a:xfrm>
            <a:off x="63500" y="6493039"/>
            <a:ext cx="50101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instagantt.com</a:t>
            </a:r>
            <a:r>
              <a:rPr lang="en-US" sz="1100" dirty="0"/>
              <a:t>/event-planning-template-event-planner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C252A-01D9-2A48-8632-A1FB7A215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059"/>
            <a:ext cx="9144000" cy="42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3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51F8BA-0845-BC42-8F59-D35ACB06B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2" y="1661767"/>
            <a:ext cx="9144000" cy="5182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AB4E8-79C1-B343-BB95-047AD157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Charts in Action </a:t>
            </a: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D20CC89B-C741-BE41-85AC-4BF55629FB98}"/>
              </a:ext>
            </a:extLst>
          </p:cNvPr>
          <p:cNvSpPr/>
          <p:nvPr/>
        </p:nvSpPr>
        <p:spPr>
          <a:xfrm>
            <a:off x="5507786" y="4487273"/>
            <a:ext cx="439836" cy="416688"/>
          </a:xfrm>
          <a:prstGeom prst="donut">
            <a:avLst>
              <a:gd name="adj" fmla="val 4418"/>
            </a:avLst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08BB3E99-FC85-2F40-BB9E-35BAEC47E647}"/>
              </a:ext>
            </a:extLst>
          </p:cNvPr>
          <p:cNvSpPr/>
          <p:nvPr/>
        </p:nvSpPr>
        <p:spPr>
          <a:xfrm>
            <a:off x="7088520" y="6227381"/>
            <a:ext cx="588377" cy="416688"/>
          </a:xfrm>
          <a:prstGeom prst="donut">
            <a:avLst>
              <a:gd name="adj" fmla="val 4418"/>
            </a:avLst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2C484-E38D-5D45-9ED9-AE24E49DE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017" y="216084"/>
            <a:ext cx="1982276" cy="1609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28DEE-17D8-1E45-8BA5-87115D5CC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2" y="2581549"/>
            <a:ext cx="8956376" cy="2614684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76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C5C20-6919-1B4C-BA0F-70A1B8B5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9144000" cy="5560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AB4E8-79C1-B343-BB95-047AD157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and Mitigating Challenges  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459F985F-451D-574F-85D6-10D90C94393B}"/>
              </a:ext>
            </a:extLst>
          </p:cNvPr>
          <p:cNvSpPr/>
          <p:nvPr/>
        </p:nvSpPr>
        <p:spPr>
          <a:xfrm>
            <a:off x="256033" y="3291840"/>
            <a:ext cx="3182111" cy="1754722"/>
          </a:xfrm>
          <a:prstGeom prst="frame">
            <a:avLst>
              <a:gd name="adj1" fmla="val 1216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0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764E1-31F6-404B-A9D4-B113362FA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271"/>
            <a:ext cx="9144000" cy="2669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122BD-B634-514A-ACD8-7567F7E6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and Mitigating Challenges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9D56B99-C0F0-9D47-BCB3-6D343BA32BE5}"/>
              </a:ext>
            </a:extLst>
          </p:cNvPr>
          <p:cNvSpPr/>
          <p:nvPr/>
        </p:nvSpPr>
        <p:spPr>
          <a:xfrm>
            <a:off x="0" y="4096987"/>
            <a:ext cx="8680862" cy="285008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2F0C3-2AC8-AE43-A7AC-21D5415D9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741" y="1171741"/>
            <a:ext cx="4514517" cy="45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AF80-2582-204F-A0A6-76E80DFC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Chart Pro/Con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774D-EFAF-584C-ABD6-C15A53C3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718865"/>
            <a:ext cx="6762750" cy="21800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 level overview </a:t>
            </a:r>
          </a:p>
          <a:p>
            <a:r>
              <a:rPr lang="en-US" dirty="0"/>
              <a:t>Helps manage resources </a:t>
            </a:r>
          </a:p>
          <a:p>
            <a:r>
              <a:rPr lang="en-US" dirty="0"/>
              <a:t>Better tracking – helps keep everyone aligned</a:t>
            </a:r>
          </a:p>
          <a:p>
            <a:r>
              <a:rPr lang="en-US" dirty="0"/>
              <a:t>Shows overlaps </a:t>
            </a:r>
          </a:p>
          <a:p>
            <a:r>
              <a:rPr lang="en-US" dirty="0"/>
              <a:t>Makes complex info digestible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C88B53-BD26-8D4E-8696-99AEECB01D20}"/>
              </a:ext>
            </a:extLst>
          </p:cNvPr>
          <p:cNvSpPr/>
          <p:nvPr/>
        </p:nvSpPr>
        <p:spPr>
          <a:xfrm>
            <a:off x="320675" y="1849438"/>
            <a:ext cx="1311274" cy="118824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CBC21A00-6AAA-5445-8BA4-AEAA5D7685D3}"/>
              </a:ext>
            </a:extLst>
          </p:cNvPr>
          <p:cNvSpPr/>
          <p:nvPr/>
        </p:nvSpPr>
        <p:spPr>
          <a:xfrm>
            <a:off x="320675" y="4255985"/>
            <a:ext cx="1311274" cy="1099343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47EE4-784B-3441-980C-61F7A0A17100}"/>
              </a:ext>
            </a:extLst>
          </p:cNvPr>
          <p:cNvSpPr txBox="1"/>
          <p:nvPr/>
        </p:nvSpPr>
        <p:spPr>
          <a:xfrm>
            <a:off x="1771650" y="4355602"/>
            <a:ext cx="6481701" cy="217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Time consuming set up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Complex and confusing if too detailed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Does not show the amount of work each task requires  </a:t>
            </a:r>
          </a:p>
          <a:p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DED0609-6432-354E-A0DC-3C554F3DBEF1}"/>
              </a:ext>
            </a:extLst>
          </p:cNvPr>
          <p:cNvSpPr/>
          <p:nvPr/>
        </p:nvSpPr>
        <p:spPr>
          <a:xfrm>
            <a:off x="1771650" y="4805656"/>
            <a:ext cx="5886450" cy="630928"/>
          </a:xfrm>
          <a:prstGeom prst="frame">
            <a:avLst>
              <a:gd name="adj1" fmla="val 44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EFBA-60D5-FD4B-979C-370D4E2B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 Gantts. Don’t Do This.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FC05DB-2A67-3C48-A20A-A616DED16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331" y="1874044"/>
            <a:ext cx="8697337" cy="38409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F49AF2-E9E5-0744-B85C-5A8BBBB06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699" y="1143000"/>
            <a:ext cx="5054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F0D3-386A-B749-A6E7-03C5158E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PDSA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DBB96-18DF-2240-A49F-6532AEC1BC5A}"/>
              </a:ext>
            </a:extLst>
          </p:cNvPr>
          <p:cNvSpPr txBox="1"/>
          <p:nvPr/>
        </p:nvSpPr>
        <p:spPr>
          <a:xfrm>
            <a:off x="0" y="6503349"/>
            <a:ext cx="8198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blog.kainexus.com</a:t>
            </a:r>
            <a:r>
              <a:rPr lang="en-US" sz="1100" dirty="0"/>
              <a:t>/continuous-improvement/improvement-disciplines/lean/</a:t>
            </a:r>
            <a:r>
              <a:rPr lang="en-US" sz="1100" dirty="0" err="1"/>
              <a:t>pdsa</a:t>
            </a:r>
            <a:r>
              <a:rPr lang="en-US" sz="1100" dirty="0"/>
              <a:t>/a-scientific-approach-to-continuous-improvement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82623F-BDD2-B541-B66D-EC834397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64" y="2281305"/>
            <a:ext cx="7495356" cy="404893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B6B8D9-F4A5-2B40-A4BE-56E2BD86B01C}"/>
              </a:ext>
            </a:extLst>
          </p:cNvPr>
          <p:cNvCxnSpPr>
            <a:cxnSpLocks/>
          </p:cNvCxnSpPr>
          <p:nvPr/>
        </p:nvCxnSpPr>
        <p:spPr>
          <a:xfrm>
            <a:off x="2118902" y="2106526"/>
            <a:ext cx="1243270" cy="280925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9B0A26-A494-4B4D-BD15-809A8D43747B}"/>
              </a:ext>
            </a:extLst>
          </p:cNvPr>
          <p:cNvCxnSpPr>
            <a:cxnSpLocks/>
          </p:cNvCxnSpPr>
          <p:nvPr/>
        </p:nvCxnSpPr>
        <p:spPr>
          <a:xfrm>
            <a:off x="2118902" y="2106526"/>
            <a:ext cx="4078698" cy="14046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470D7F0-B8F8-2140-83A0-2DADB8977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37" y="1516791"/>
            <a:ext cx="3078311" cy="140462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110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2B95-91F1-6E44-A195-DBA1A1BF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Like Progress, Process is Not Linear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1E52C2-9601-934D-8829-DE5E5700D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671" b="11966"/>
          <a:stretch/>
        </p:blipFill>
        <p:spPr>
          <a:xfrm>
            <a:off x="162808" y="1325563"/>
            <a:ext cx="5313555" cy="537013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4C318-0918-CC49-B6EA-801B609F2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50" y="1332734"/>
            <a:ext cx="4604389" cy="552526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438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C200-C054-C34B-8FE1-3966F5EC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of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CD0E1-FA54-DA47-852B-835B41ED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065774" cy="4351338"/>
          </a:xfrm>
        </p:spPr>
        <p:txBody>
          <a:bodyPr/>
          <a:lstStyle/>
          <a:p>
            <a:pPr fontAlgn="base"/>
            <a:r>
              <a:rPr lang="en-US" dirty="0"/>
              <a:t>What work must be accomplished</a:t>
            </a:r>
          </a:p>
          <a:p>
            <a:pPr fontAlgn="base"/>
            <a:r>
              <a:rPr lang="en-US" dirty="0"/>
              <a:t>What deliverables must be generated and reviewed</a:t>
            </a:r>
          </a:p>
          <a:p>
            <a:pPr fontAlgn="base"/>
            <a:r>
              <a:rPr lang="en-US" dirty="0"/>
              <a:t>Who must be involved</a:t>
            </a:r>
          </a:p>
          <a:p>
            <a:pPr fontAlgn="base"/>
            <a:r>
              <a:rPr lang="en-US" dirty="0"/>
              <a:t>How to control and approve each phase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3A633-78D4-D841-B1E9-DC0AA4BB8674}"/>
              </a:ext>
            </a:extLst>
          </p:cNvPr>
          <p:cNvSpPr txBox="1"/>
          <p:nvPr/>
        </p:nvSpPr>
        <p:spPr>
          <a:xfrm>
            <a:off x="116731" y="6415415"/>
            <a:ext cx="4785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www.smartsheet.com</a:t>
            </a:r>
            <a:r>
              <a:rPr lang="en-US" sz="1100" dirty="0"/>
              <a:t>/blog/demystifying-5-phases-project-management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814CEB-D225-8E4B-B64D-A7E3C856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714500"/>
            <a:ext cx="2266727" cy="3822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5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DF70-8F4D-3747-8D8F-C37CBD83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Phases of Project Management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7BCDF6-0650-D949-A40A-C0439FEFF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805250"/>
            <a:ext cx="7620000" cy="3886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BF58D-C66A-344B-9CF7-1A8CECEB018D}"/>
              </a:ext>
            </a:extLst>
          </p:cNvPr>
          <p:cNvSpPr txBox="1"/>
          <p:nvPr/>
        </p:nvSpPr>
        <p:spPr>
          <a:xfrm>
            <a:off x="116731" y="6415415"/>
            <a:ext cx="4785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www.smartsheet.com</a:t>
            </a:r>
            <a:r>
              <a:rPr lang="en-US" sz="1100" dirty="0"/>
              <a:t>/blog/demystifying-5-phases-project-management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6AA36-E95E-784B-A958-C579CC7E53CF}"/>
              </a:ext>
            </a:extLst>
          </p:cNvPr>
          <p:cNvSpPr txBox="1"/>
          <p:nvPr/>
        </p:nvSpPr>
        <p:spPr>
          <a:xfrm>
            <a:off x="2407503" y="5497306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SMART Goals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57D35F0-EF97-A740-9CBB-09E480170A7A}"/>
              </a:ext>
            </a:extLst>
          </p:cNvPr>
          <p:cNvSpPr/>
          <p:nvPr/>
        </p:nvSpPr>
        <p:spPr>
          <a:xfrm>
            <a:off x="2329938" y="5407060"/>
            <a:ext cx="1626765" cy="833167"/>
          </a:xfrm>
          <a:prstGeom prst="frame">
            <a:avLst>
              <a:gd name="adj1" fmla="val 44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0BC9743-DAD0-8A42-9C36-233E8B1DEC7E}"/>
              </a:ext>
            </a:extLst>
          </p:cNvPr>
          <p:cNvSpPr/>
          <p:nvPr/>
        </p:nvSpPr>
        <p:spPr>
          <a:xfrm>
            <a:off x="2521009" y="4332718"/>
            <a:ext cx="1196412" cy="350377"/>
          </a:xfrm>
          <a:prstGeom prst="frame">
            <a:avLst>
              <a:gd name="adj1" fmla="val 51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6BA63A0E-56F6-B34F-9CE8-E27EE0DCB793}"/>
              </a:ext>
            </a:extLst>
          </p:cNvPr>
          <p:cNvSpPr/>
          <p:nvPr/>
        </p:nvSpPr>
        <p:spPr>
          <a:xfrm>
            <a:off x="3956703" y="3573161"/>
            <a:ext cx="1213503" cy="374996"/>
          </a:xfrm>
          <a:prstGeom prst="frame">
            <a:avLst>
              <a:gd name="adj1" fmla="val 51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47B769-6193-7E47-82C8-53F3F4A3DEC6}"/>
              </a:ext>
            </a:extLst>
          </p:cNvPr>
          <p:cNvCxnSpPr>
            <a:cxnSpLocks/>
          </p:cNvCxnSpPr>
          <p:nvPr/>
        </p:nvCxnSpPr>
        <p:spPr>
          <a:xfrm flipV="1">
            <a:off x="3717421" y="3982341"/>
            <a:ext cx="239282" cy="350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AF31B3-953D-EB45-8B31-2F3DA8791385}"/>
              </a:ext>
            </a:extLst>
          </p:cNvPr>
          <p:cNvSpPr txBox="1"/>
          <p:nvPr/>
        </p:nvSpPr>
        <p:spPr>
          <a:xfrm>
            <a:off x="2777647" y="5816295"/>
            <a:ext cx="68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PDSA</a:t>
            </a:r>
          </a:p>
        </p:txBody>
      </p:sp>
    </p:spTree>
    <p:extLst>
      <p:ext uri="{BB962C8B-B14F-4D97-AF65-F5344CB8AC3E}">
        <p14:creationId xmlns:p14="http://schemas.microsoft.com/office/powerpoint/2010/main" val="10069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AF80-2582-204F-A0A6-76E80DFC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Chart 101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774D-EFAF-584C-ABD6-C15A53C3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718865"/>
            <a:ext cx="6762750" cy="2180035"/>
          </a:xfrm>
        </p:spPr>
        <p:txBody>
          <a:bodyPr>
            <a:normAutofit/>
          </a:bodyPr>
          <a:lstStyle/>
          <a:p>
            <a:r>
              <a:rPr lang="en-US" dirty="0"/>
              <a:t>Project phases and schedule </a:t>
            </a:r>
          </a:p>
          <a:p>
            <a:r>
              <a:rPr lang="en-US" dirty="0"/>
              <a:t>Milestones and timeline</a:t>
            </a:r>
          </a:p>
          <a:p>
            <a:r>
              <a:rPr lang="en-US" dirty="0"/>
              <a:t>Sequence of events and progress tracking </a:t>
            </a:r>
          </a:p>
          <a:p>
            <a:r>
              <a:rPr lang="en-US" dirty="0"/>
              <a:t>Track dependencies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C88B53-BD26-8D4E-8696-99AEECB01D20}"/>
              </a:ext>
            </a:extLst>
          </p:cNvPr>
          <p:cNvSpPr/>
          <p:nvPr/>
        </p:nvSpPr>
        <p:spPr>
          <a:xfrm>
            <a:off x="320675" y="1849438"/>
            <a:ext cx="1311274" cy="118824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YUP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CBC21A00-6AAA-5445-8BA4-AEAA5D7685D3}"/>
              </a:ext>
            </a:extLst>
          </p:cNvPr>
          <p:cNvSpPr/>
          <p:nvPr/>
        </p:nvSpPr>
        <p:spPr>
          <a:xfrm>
            <a:off x="320675" y="4574994"/>
            <a:ext cx="1311274" cy="1099343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NOPE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47EE4-784B-3441-980C-61F7A0A17100}"/>
              </a:ext>
            </a:extLst>
          </p:cNvPr>
          <p:cNvSpPr txBox="1"/>
          <p:nvPr/>
        </p:nvSpPr>
        <p:spPr>
          <a:xfrm>
            <a:off x="1771650" y="4674611"/>
            <a:ext cx="3908891" cy="1273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NOT THE PROJECT PLAN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Not for organizing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CF38-6B83-2847-A12B-DBE98895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Gantt Elements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C4F3-E7B9-4144-81F6-7C93ED7B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00200"/>
            <a:ext cx="7706649" cy="4576763"/>
          </a:xfrm>
        </p:spPr>
        <p:txBody>
          <a:bodyPr>
            <a:noAutofit/>
          </a:bodyPr>
          <a:lstStyle/>
          <a:p>
            <a:pPr fontAlgn="base"/>
            <a:r>
              <a:rPr lang="en-US" sz="2200" b="1" dirty="0"/>
              <a:t>Resources:</a:t>
            </a:r>
            <a:r>
              <a:rPr lang="en-US" sz="2200" dirty="0"/>
              <a:t> resources for tasks outlined in a Gantt chart, in order for each to be completed on time. </a:t>
            </a:r>
          </a:p>
          <a:p>
            <a:pPr fontAlgn="base"/>
            <a:r>
              <a:rPr lang="en-US" sz="2200" b="1" dirty="0"/>
              <a:t>Milestones:</a:t>
            </a:r>
            <a:r>
              <a:rPr lang="en-US" sz="2200" dirty="0"/>
              <a:t> Small and large milestones must be hit in order to keep your project on track. </a:t>
            </a:r>
          </a:p>
          <a:p>
            <a:pPr fontAlgn="base"/>
            <a:r>
              <a:rPr lang="en-US" sz="2200" b="1" dirty="0"/>
              <a:t>Tasks:</a:t>
            </a:r>
            <a:r>
              <a:rPr lang="en-US" sz="2200" dirty="0"/>
              <a:t> There are specific things that need to be completed along the way of your project. </a:t>
            </a:r>
          </a:p>
          <a:p>
            <a:pPr fontAlgn="base"/>
            <a:r>
              <a:rPr lang="en-US" sz="2200" b="1" dirty="0"/>
              <a:t>Dependencies:</a:t>
            </a:r>
            <a:r>
              <a:rPr lang="en-US" sz="2200" dirty="0"/>
              <a:t> Tasks on your Gantt chart will be related to each other. </a:t>
            </a:r>
          </a:p>
          <a:p>
            <a:pPr lvl="1" fontAlgn="base"/>
            <a:r>
              <a:rPr lang="en-US" sz="1800" dirty="0"/>
              <a:t>Ex: Natalia won’t be able to complete her task of routing the Pocket Guide to print until Zahra has met her milestone and submitted her final approval.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A4D15-0766-064B-8F7B-8AB22A5C9D79}"/>
              </a:ext>
            </a:extLst>
          </p:cNvPr>
          <p:cNvSpPr txBox="1"/>
          <p:nvPr/>
        </p:nvSpPr>
        <p:spPr>
          <a:xfrm>
            <a:off x="107950" y="6451600"/>
            <a:ext cx="60642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blog.hubspot.com</a:t>
            </a:r>
            <a:r>
              <a:rPr lang="en-US" sz="1100" dirty="0"/>
              <a:t>/marketing/</a:t>
            </a:r>
            <a:r>
              <a:rPr lang="en-US" sz="1100" dirty="0" err="1"/>
              <a:t>gantt</a:t>
            </a:r>
            <a:r>
              <a:rPr lang="en-US" sz="1100" dirty="0"/>
              <a:t>-chart-example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37BFC-1939-764E-85C2-74BAB08CF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27" y="4990903"/>
            <a:ext cx="1871159" cy="18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2FCD-82B7-7E40-A568-D62FF803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7E59D-A24A-174B-8E79-FCEE8FB7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2010"/>
            <a:ext cx="9144000" cy="41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4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F0D3-386A-B749-A6E7-03C5158E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PDSA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DBB96-18DF-2240-A49F-6532AEC1BC5A}"/>
              </a:ext>
            </a:extLst>
          </p:cNvPr>
          <p:cNvSpPr txBox="1"/>
          <p:nvPr/>
        </p:nvSpPr>
        <p:spPr>
          <a:xfrm>
            <a:off x="0" y="6503349"/>
            <a:ext cx="8198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blog.kainexus.com</a:t>
            </a:r>
            <a:r>
              <a:rPr lang="en-US" sz="1100" dirty="0"/>
              <a:t>/continuous-improvement/improvement-disciplines/lean/</a:t>
            </a:r>
            <a:r>
              <a:rPr lang="en-US" sz="1100" dirty="0" err="1"/>
              <a:t>pdsa</a:t>
            </a:r>
            <a:r>
              <a:rPr lang="en-US" sz="1100" dirty="0"/>
              <a:t>/a-scientific-approach-to-continuous-improvement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82623F-BDD2-B541-B66D-EC8343977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64" y="2281305"/>
            <a:ext cx="7495356" cy="404893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0E87F5-5A29-7E4D-8CB3-809C1A145496}"/>
              </a:ext>
            </a:extLst>
          </p:cNvPr>
          <p:cNvCxnSpPr>
            <a:cxnSpLocks/>
          </p:cNvCxnSpPr>
          <p:nvPr/>
        </p:nvCxnSpPr>
        <p:spPr>
          <a:xfrm>
            <a:off x="2118902" y="2106526"/>
            <a:ext cx="3977098" cy="780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4C8AFD-0AB4-6440-B427-AF3B51E0F627}"/>
              </a:ext>
            </a:extLst>
          </p:cNvPr>
          <p:cNvCxnSpPr>
            <a:cxnSpLocks/>
          </p:cNvCxnSpPr>
          <p:nvPr/>
        </p:nvCxnSpPr>
        <p:spPr>
          <a:xfrm>
            <a:off x="2118902" y="2106526"/>
            <a:ext cx="1261957" cy="2105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B6B8D9-F4A5-2B40-A4BE-56E2BD86B01C}"/>
              </a:ext>
            </a:extLst>
          </p:cNvPr>
          <p:cNvCxnSpPr>
            <a:cxnSpLocks/>
          </p:cNvCxnSpPr>
          <p:nvPr/>
        </p:nvCxnSpPr>
        <p:spPr>
          <a:xfrm>
            <a:off x="2118902" y="2106526"/>
            <a:ext cx="1243270" cy="280925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9B0A26-A494-4B4D-BD15-809A8D43747B}"/>
              </a:ext>
            </a:extLst>
          </p:cNvPr>
          <p:cNvCxnSpPr>
            <a:cxnSpLocks/>
          </p:cNvCxnSpPr>
          <p:nvPr/>
        </p:nvCxnSpPr>
        <p:spPr>
          <a:xfrm>
            <a:off x="2118902" y="2106526"/>
            <a:ext cx="4078698" cy="14046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470D7F0-B8F8-2140-83A0-2DADB8977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37" y="1516792"/>
            <a:ext cx="1917865" cy="8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C6C1-0D2B-4049-9CDC-F55A8543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Gantt Charts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3854DA-3497-5C49-B1C3-D0F978044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986" y="1325563"/>
            <a:ext cx="8568028" cy="48307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22780-5EE8-9241-9EF2-F6ED056C96AA}"/>
              </a:ext>
            </a:extLst>
          </p:cNvPr>
          <p:cNvSpPr txBox="1"/>
          <p:nvPr/>
        </p:nvSpPr>
        <p:spPr>
          <a:xfrm>
            <a:off x="116731" y="6415415"/>
            <a:ext cx="2791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trumpexcel.com</a:t>
            </a:r>
            <a:r>
              <a:rPr lang="en-US" sz="1100" dirty="0"/>
              <a:t>/</a:t>
            </a:r>
            <a:r>
              <a:rPr lang="en-US" sz="1100" dirty="0" err="1"/>
              <a:t>gantt</a:t>
            </a:r>
            <a:r>
              <a:rPr lang="en-US" sz="1100" dirty="0"/>
              <a:t>-chart-in-excel/</a:t>
            </a:r>
          </a:p>
        </p:txBody>
      </p:sp>
    </p:spTree>
    <p:extLst>
      <p:ext uri="{BB962C8B-B14F-4D97-AF65-F5344CB8AC3E}">
        <p14:creationId xmlns:p14="http://schemas.microsoft.com/office/powerpoint/2010/main" val="62510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8F6B-0F80-A94E-8877-06CDA52B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Gantt Chart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33561-27AF-BC49-B20B-4E565F658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2639" b="20099"/>
          <a:stretch/>
        </p:blipFill>
        <p:spPr>
          <a:xfrm>
            <a:off x="0" y="1352808"/>
            <a:ext cx="8827580" cy="5062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257EBD-6F71-FF4C-8EB2-8E071A809C78}"/>
              </a:ext>
            </a:extLst>
          </p:cNvPr>
          <p:cNvSpPr txBox="1"/>
          <p:nvPr/>
        </p:nvSpPr>
        <p:spPr>
          <a:xfrm>
            <a:off x="116731" y="6415415"/>
            <a:ext cx="4200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www.teamgantt.com</a:t>
            </a:r>
            <a:r>
              <a:rPr lang="en-US" sz="1100" dirty="0"/>
              <a:t>/blog/holiday-event-planning-</a:t>
            </a:r>
            <a:r>
              <a:rPr lang="en-US" sz="1100" dirty="0" err="1"/>
              <a:t>gantt</a:t>
            </a:r>
            <a:r>
              <a:rPr lang="en-US" sz="1100" dirty="0"/>
              <a:t>-chart</a:t>
            </a:r>
          </a:p>
        </p:txBody>
      </p:sp>
    </p:spTree>
    <p:extLst>
      <p:ext uri="{BB962C8B-B14F-4D97-AF65-F5344CB8AC3E}">
        <p14:creationId xmlns:p14="http://schemas.microsoft.com/office/powerpoint/2010/main" val="121078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 TASP TEMPLATE OCT 2018" id="{58216E8C-EF21-5A44-A1F2-78765A2B345D}" vid="{BFC32FCF-AEAA-C249-BE8E-509AB58832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063322ECD2A4C836D2589E489F290" ma:contentTypeVersion="8" ma:contentTypeDescription="Create a new document." ma:contentTypeScope="" ma:versionID="fa1d8019fd395bfcff4171774d70db59">
  <xsd:schema xmlns:xsd="http://www.w3.org/2001/XMLSchema" xmlns:xs="http://www.w3.org/2001/XMLSchema" xmlns:p="http://schemas.microsoft.com/office/2006/metadata/properties" xmlns:ns2="eacaa5ce-4b13-4929-997a-fd8c1bfe780a" xmlns:ns3="69aa3883-b251-412e-bf1d-acb3217d06af" targetNamespace="http://schemas.microsoft.com/office/2006/metadata/properties" ma:root="true" ma:fieldsID="5510db0a5eaecb69b007a203e2ac5733" ns2:_="" ns3:_="">
    <xsd:import namespace="eacaa5ce-4b13-4929-997a-fd8c1bfe780a"/>
    <xsd:import namespace="69aa3883-b251-412e-bf1d-acb3217d06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aa5ce-4b13-4929-997a-fd8c1bfe78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a3883-b251-412e-bf1d-acb3217d0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58084-F0B5-4026-A3B6-67A8CDAA2299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9aa3883-b251-412e-bf1d-acb3217d06af"/>
    <ds:schemaRef ds:uri="eacaa5ce-4b13-4929-997a-fd8c1bfe780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5C53CE6-B718-4AFC-AB09-9DD14627F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aa5ce-4b13-4929-997a-fd8c1bfe780a"/>
    <ds:schemaRef ds:uri="69aa3883-b251-412e-bf1d-acb3217d0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885C25-197A-46FD-869A-1B7BF63598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</TotalTime>
  <Words>549</Words>
  <Application>Microsoft Macintosh PowerPoint</Application>
  <PresentationFormat>On-screen Show (4:3)</PresentationFormat>
  <Paragraphs>90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Life Cycle of Projects </vt:lpstr>
      <vt:lpstr>5 Phases of Project Management </vt:lpstr>
      <vt:lpstr>Gantt Chart 101 </vt:lpstr>
      <vt:lpstr>Key Gantt Elements </vt:lpstr>
      <vt:lpstr>PowerPoint Presentation</vt:lpstr>
      <vt:lpstr>Supporting PDSA </vt:lpstr>
      <vt:lpstr>Simple Gantt Charts </vt:lpstr>
      <vt:lpstr>More Detailed Gantt Chart  </vt:lpstr>
      <vt:lpstr>Dependencies – Event Planning  </vt:lpstr>
      <vt:lpstr>Gantt Charts in Action </vt:lpstr>
      <vt:lpstr>Identifying and Mitigating Challenges  </vt:lpstr>
      <vt:lpstr>Identifying and Mitigating Challenges </vt:lpstr>
      <vt:lpstr>Gantt Chart Pro/Con</vt:lpstr>
      <vt:lpstr>Mega Gantts. Don’t Do This.  </vt:lpstr>
      <vt:lpstr>Supporting PDSA </vt:lpstr>
      <vt:lpstr>Like Progress, Process is Not Linear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Martinez-Paz</dc:creator>
  <cp:lastModifiedBy>Natalia Martinez-Paz</cp:lastModifiedBy>
  <cp:revision>68</cp:revision>
  <dcterms:created xsi:type="dcterms:W3CDTF">2018-12-05T20:51:57Z</dcterms:created>
  <dcterms:modified xsi:type="dcterms:W3CDTF">2022-03-03T23:04:14Z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0x010100508063322ECD2A4C836D2589E489F290</vt:lpwstr>
  </property>
</Properties>
</file>